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6"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gUhk30MnnJtesxAQecLWhdXc4e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14f369fa41_0_4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14f369fa41_0_4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214f369fa41_0_4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14f369fa41_0_9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14f369fa41_0_9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214f369fa41_0_9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4f369fa41_0_5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4f369fa41_0_5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214f369fa41_0_5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14f369fa41_12_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214f369fa41_12_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14f369fa41_12_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214f369fa41_12_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14f369fa41_12_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214f369fa41_12_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14f369fa41_12_1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214f369fa41_12_1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268b120349_2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1268b120349_2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1268b120349_2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14f369fa41_18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14f369fa41_18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214f369fa41_18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pic>
        <p:nvPicPr>
          <p:cNvPr id="18" name="Google Shape;18;p5"/>
          <p:cNvPicPr preferRelativeResize="0"/>
          <p:nvPr/>
        </p:nvPicPr>
        <p:blipFill rotWithShape="1">
          <a:blip r:embed="rId2">
            <a:alphaModFix/>
          </a:blip>
          <a:srcRect b="28339" l="0" r="0" t="20442"/>
          <a:stretch/>
        </p:blipFill>
        <p:spPr>
          <a:xfrm>
            <a:off x="0" y="-20324"/>
            <a:ext cx="12192000" cy="3512622"/>
          </a:xfrm>
          <a:prstGeom prst="rect">
            <a:avLst/>
          </a:prstGeom>
          <a:noFill/>
          <a:ln>
            <a:noFill/>
          </a:ln>
        </p:spPr>
      </p:pic>
      <p:sp>
        <p:nvSpPr>
          <p:cNvPr id="19" name="Google Shape;19;p5"/>
          <p:cNvSpPr txBox="1"/>
          <p:nvPr>
            <p:ph type="ctrTitle"/>
          </p:nvPr>
        </p:nvSpPr>
        <p:spPr>
          <a:xfrm>
            <a:off x="5145931" y="3492297"/>
            <a:ext cx="6352163" cy="1944279"/>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
          <p:cNvSpPr txBox="1"/>
          <p:nvPr>
            <p:ph idx="1" type="subTitle"/>
          </p:nvPr>
        </p:nvSpPr>
        <p:spPr>
          <a:xfrm>
            <a:off x="5145930" y="5465758"/>
            <a:ext cx="6352163"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21" name="Google Shape;21;p5"/>
          <p:cNvSpPr txBox="1"/>
          <p:nvPr>
            <p:ph idx="10" type="dt"/>
          </p:nvPr>
        </p:nvSpPr>
        <p:spPr>
          <a:xfrm>
            <a:off x="7874436"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1" type="ftr"/>
          </p:nvPr>
        </p:nvSpPr>
        <p:spPr>
          <a:xfrm>
            <a:off x="1365491"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2" type="sldNum"/>
          </p:nvPr>
        </p:nvSpPr>
        <p:spPr>
          <a:xfrm>
            <a:off x="9259966"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5"/>
          <p:cNvPicPr preferRelativeResize="0"/>
          <p:nvPr/>
        </p:nvPicPr>
        <p:blipFill rotWithShape="1">
          <a:blip r:embed="rId3">
            <a:alphaModFix/>
          </a:blip>
          <a:srcRect b="16114" l="0" r="0" t="15861"/>
          <a:stretch/>
        </p:blipFill>
        <p:spPr>
          <a:xfrm>
            <a:off x="1242942" y="1468426"/>
            <a:ext cx="2975248" cy="2023871"/>
          </a:xfrm>
          <a:prstGeom prst="rect">
            <a:avLst/>
          </a:prstGeom>
          <a:noFill/>
          <a:ln>
            <a:noFill/>
          </a:ln>
        </p:spPr>
      </p:pic>
    </p:spTree>
  </p:cSld>
  <p:clrMapOvr>
    <a:masterClrMapping/>
  </p:clrMapOvr>
  <mc:AlternateContent>
    <mc:Choice Requires="p14">
      <p:transition advClick="0" advTm="20000" spd="slow" p14:dur="5000">
        <p14:reveal dir="l"/>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spTree>
      <p:nvGrpSpPr>
        <p:cNvPr id="80" name="Shape 80"/>
        <p:cNvGrpSpPr/>
        <p:nvPr/>
      </p:nvGrpSpPr>
      <p:grpSpPr>
        <a:xfrm>
          <a:off x="0" y="0"/>
          <a:ext cx="0" cy="0"/>
          <a:chOff x="0" y="0"/>
          <a:chExt cx="0" cy="0"/>
        </a:xfrm>
      </p:grpSpPr>
      <p:sp>
        <p:nvSpPr>
          <p:cNvPr id="81" name="Google Shape;81;g214f369fa41_0_201"/>
          <p:cNvSpPr/>
          <p:nvPr/>
        </p:nvSpPr>
        <p:spPr>
          <a:xfrm>
            <a:off x="0" y="0"/>
            <a:ext cx="12192000" cy="6858000"/>
          </a:xfrm>
          <a:prstGeom prst="rect">
            <a:avLst/>
          </a:prstGeom>
          <a:solidFill>
            <a:srgbClr val="26323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g214f369fa41_0_201"/>
          <p:cNvSpPr/>
          <p:nvPr/>
        </p:nvSpPr>
        <p:spPr>
          <a:xfrm>
            <a:off x="33" y="0"/>
            <a:ext cx="12191958" cy="4370382"/>
          </a:xfrm>
          <a:prstGeom prst="flowChartDocumen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 name="Google Shape;83;g214f369fa41_0_201"/>
          <p:cNvSpPr txBox="1"/>
          <p:nvPr>
            <p:ph type="ctrTitle"/>
          </p:nvPr>
        </p:nvSpPr>
        <p:spPr>
          <a:xfrm>
            <a:off x="415600" y="4717067"/>
            <a:ext cx="10796700" cy="13413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FFFFFF"/>
              </a:buClr>
              <a:buSzPts val="4000"/>
              <a:buNone/>
              <a:defRPr sz="4000">
                <a:solidFill>
                  <a:srgbClr val="FFFFFF"/>
                </a:solidFill>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p:txBody>
      </p:sp>
      <p:sp>
        <p:nvSpPr>
          <p:cNvPr id="84" name="Google Shape;84;g214f369fa41_0_201"/>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FFFFFF"/>
                </a:solidFill>
              </a:defRPr>
            </a:lvl1pPr>
            <a:lvl2pPr lvl="1" algn="r">
              <a:lnSpc>
                <a:spcPct val="100000"/>
              </a:lnSpc>
              <a:spcAft>
                <a:spcPts val="0"/>
              </a:spcAft>
              <a:buNone/>
              <a:defRPr sz="1300">
                <a:solidFill>
                  <a:srgbClr val="FFFFFF"/>
                </a:solidFill>
              </a:defRPr>
            </a:lvl2pPr>
            <a:lvl3pPr lvl="2" algn="r">
              <a:lnSpc>
                <a:spcPct val="100000"/>
              </a:lnSpc>
              <a:spcAft>
                <a:spcPts val="0"/>
              </a:spcAft>
              <a:buNone/>
              <a:defRPr sz="1300">
                <a:solidFill>
                  <a:srgbClr val="FFFFFF"/>
                </a:solidFill>
              </a:defRPr>
            </a:lvl3pPr>
            <a:lvl4pPr lvl="3" algn="r">
              <a:lnSpc>
                <a:spcPct val="100000"/>
              </a:lnSpc>
              <a:spcAft>
                <a:spcPts val="0"/>
              </a:spcAft>
              <a:buNone/>
              <a:defRPr sz="1300">
                <a:solidFill>
                  <a:srgbClr val="FFFFFF"/>
                </a:solidFill>
              </a:defRPr>
            </a:lvl4pPr>
            <a:lvl5pPr lvl="4" algn="r">
              <a:lnSpc>
                <a:spcPct val="100000"/>
              </a:lnSpc>
              <a:spcAft>
                <a:spcPts val="0"/>
              </a:spcAft>
              <a:buNone/>
              <a:defRPr sz="1300">
                <a:solidFill>
                  <a:srgbClr val="FFFFFF"/>
                </a:solidFill>
              </a:defRPr>
            </a:lvl5pPr>
            <a:lvl6pPr lvl="5" algn="r">
              <a:lnSpc>
                <a:spcPct val="100000"/>
              </a:lnSpc>
              <a:spcAft>
                <a:spcPts val="0"/>
              </a:spcAft>
              <a:buNone/>
              <a:defRPr sz="1300">
                <a:solidFill>
                  <a:srgbClr val="FFFFFF"/>
                </a:solidFill>
              </a:defRPr>
            </a:lvl6pPr>
            <a:lvl7pPr lvl="6" algn="r">
              <a:lnSpc>
                <a:spcPct val="100000"/>
              </a:lnSpc>
              <a:spcAft>
                <a:spcPts val="0"/>
              </a:spcAft>
              <a:buNone/>
              <a:defRPr sz="1300">
                <a:solidFill>
                  <a:srgbClr val="FFFFFF"/>
                </a:solidFill>
              </a:defRPr>
            </a:lvl7pPr>
            <a:lvl8pPr lvl="7" algn="r">
              <a:lnSpc>
                <a:spcPct val="100000"/>
              </a:lnSpc>
              <a:spcAft>
                <a:spcPts val="0"/>
              </a:spcAft>
              <a:buNone/>
              <a:defRPr sz="1300">
                <a:solidFill>
                  <a:srgbClr val="FFFFFF"/>
                </a:solidFill>
              </a:defRPr>
            </a:lvl8pPr>
            <a:lvl9pPr lvl="8"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1" name="Shape 91"/>
        <p:cNvGrpSpPr/>
        <p:nvPr/>
      </p:nvGrpSpPr>
      <p:grpSpPr>
        <a:xfrm>
          <a:off x="0" y="0"/>
          <a:ext cx="0" cy="0"/>
          <a:chOff x="0" y="0"/>
          <a:chExt cx="0" cy="0"/>
        </a:xfrm>
      </p:grpSpPr>
      <p:sp>
        <p:nvSpPr>
          <p:cNvPr id="92" name="Google Shape;92;g214f369fa41_12_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g214f369fa41_12_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4" name="Google Shape;94;g214f369fa41_12_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g214f369fa41_12_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g214f369fa41_12_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7" name="Shape 97"/>
        <p:cNvGrpSpPr/>
        <p:nvPr/>
      </p:nvGrpSpPr>
      <p:grpSpPr>
        <a:xfrm>
          <a:off x="0" y="0"/>
          <a:ext cx="0" cy="0"/>
          <a:chOff x="0" y="0"/>
          <a:chExt cx="0" cy="0"/>
        </a:xfrm>
      </p:grpSpPr>
      <p:sp>
        <p:nvSpPr>
          <p:cNvPr id="98" name="Google Shape;98;g214f369fa41_12_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g214f369fa41_12_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g214f369fa41_12_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g214f369fa41_12_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g214f369fa41_12_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g214f369fa41_12_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g214f369fa41_12_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6" name="Google Shape;106;g214f369fa41_12_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g214f369fa41_12_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g214f369fa41_12_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 name="Shape 109"/>
        <p:cNvGrpSpPr/>
        <p:nvPr/>
      </p:nvGrpSpPr>
      <p:grpSpPr>
        <a:xfrm>
          <a:off x="0" y="0"/>
          <a:ext cx="0" cy="0"/>
          <a:chOff x="0" y="0"/>
          <a:chExt cx="0" cy="0"/>
        </a:xfrm>
      </p:grpSpPr>
      <p:sp>
        <p:nvSpPr>
          <p:cNvPr id="110" name="Google Shape;110;g214f369fa41_12_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g214f369fa41_12_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g214f369fa41_12_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g214f369fa41_12_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g214f369fa41_12_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g214f369fa41_12_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6" name="Shape 116"/>
        <p:cNvGrpSpPr/>
        <p:nvPr/>
      </p:nvGrpSpPr>
      <p:grpSpPr>
        <a:xfrm>
          <a:off x="0" y="0"/>
          <a:ext cx="0" cy="0"/>
          <a:chOff x="0" y="0"/>
          <a:chExt cx="0" cy="0"/>
        </a:xfrm>
      </p:grpSpPr>
      <p:sp>
        <p:nvSpPr>
          <p:cNvPr id="117" name="Google Shape;117;g214f369fa41_12_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g214f369fa41_12_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9" name="Google Shape;119;g214f369fa41_12_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g214f369fa41_12_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1" name="Google Shape;121;g214f369fa41_12_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g214f369fa41_12_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g214f369fa41_12_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g214f369fa41_12_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g214f369fa41_12_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g214f369fa41_12_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g214f369fa41_12_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g214f369fa41_12_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0" name="Shape 130"/>
        <p:cNvGrpSpPr/>
        <p:nvPr/>
      </p:nvGrpSpPr>
      <p:grpSpPr>
        <a:xfrm>
          <a:off x="0" y="0"/>
          <a:ext cx="0" cy="0"/>
          <a:chOff x="0" y="0"/>
          <a:chExt cx="0" cy="0"/>
        </a:xfrm>
      </p:grpSpPr>
      <p:sp>
        <p:nvSpPr>
          <p:cNvPr id="131" name="Google Shape;131;g214f369fa41_12_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g214f369fa41_12_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g214f369fa41_12_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4" name="Shape 134"/>
        <p:cNvGrpSpPr/>
        <p:nvPr/>
      </p:nvGrpSpPr>
      <p:grpSpPr>
        <a:xfrm>
          <a:off x="0" y="0"/>
          <a:ext cx="0" cy="0"/>
          <a:chOff x="0" y="0"/>
          <a:chExt cx="0" cy="0"/>
        </a:xfrm>
      </p:grpSpPr>
      <p:sp>
        <p:nvSpPr>
          <p:cNvPr id="135" name="Google Shape;135;g214f369fa41_12_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g214f369fa41_12_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7" name="Google Shape;137;g214f369fa41_12_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8" name="Google Shape;138;g214f369fa41_12_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g214f369fa41_12_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g214f369fa41_12_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1" name="Shape 141"/>
        <p:cNvGrpSpPr/>
        <p:nvPr/>
      </p:nvGrpSpPr>
      <p:grpSpPr>
        <a:xfrm>
          <a:off x="0" y="0"/>
          <a:ext cx="0" cy="0"/>
          <a:chOff x="0" y="0"/>
          <a:chExt cx="0" cy="0"/>
        </a:xfrm>
      </p:grpSpPr>
      <p:sp>
        <p:nvSpPr>
          <p:cNvPr id="142" name="Google Shape;142;g214f369fa41_12_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g214f369fa41_12_56"/>
          <p:cNvSpPr/>
          <p:nvPr>
            <p:ph idx="2" type="pic"/>
          </p:nvPr>
        </p:nvSpPr>
        <p:spPr>
          <a:xfrm>
            <a:off x="5183188" y="987425"/>
            <a:ext cx="6172200" cy="4873625"/>
          </a:xfrm>
          <a:prstGeom prst="rect">
            <a:avLst/>
          </a:prstGeom>
          <a:noFill/>
          <a:ln>
            <a:noFill/>
          </a:ln>
        </p:spPr>
      </p:sp>
      <p:sp>
        <p:nvSpPr>
          <p:cNvPr id="144" name="Google Shape;144;g214f369fa41_12_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5" name="Google Shape;145;g214f369fa41_12_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g214f369fa41_12_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g214f369fa41_12_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1356063"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8D4120"/>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 type="body"/>
          </p:nvPr>
        </p:nvSpPr>
        <p:spPr>
          <a:xfrm>
            <a:off x="1356063"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8" name="Google Shape;28;p6"/>
          <p:cNvSpPr txBox="1"/>
          <p:nvPr>
            <p:ph idx="10" type="dt"/>
          </p:nvPr>
        </p:nvSpPr>
        <p:spPr>
          <a:xfrm>
            <a:off x="7874436"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1" type="ftr"/>
          </p:nvPr>
        </p:nvSpPr>
        <p:spPr>
          <a:xfrm>
            <a:off x="1365491"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
          <p:cNvSpPr txBox="1"/>
          <p:nvPr>
            <p:ph idx="12" type="sldNum"/>
          </p:nvPr>
        </p:nvSpPr>
        <p:spPr>
          <a:xfrm>
            <a:off x="9259966"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spd="slow" p14:dur="5000">
        <p14:reveal dir="l"/>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8" name="Shape 148"/>
        <p:cNvGrpSpPr/>
        <p:nvPr/>
      </p:nvGrpSpPr>
      <p:grpSpPr>
        <a:xfrm>
          <a:off x="0" y="0"/>
          <a:ext cx="0" cy="0"/>
          <a:chOff x="0" y="0"/>
          <a:chExt cx="0" cy="0"/>
        </a:xfrm>
      </p:grpSpPr>
      <p:sp>
        <p:nvSpPr>
          <p:cNvPr id="149" name="Google Shape;149;g214f369fa41_12_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g214f369fa41_12_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g214f369fa41_12_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g214f369fa41_12_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g214f369fa41_12_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4" name="Shape 154"/>
        <p:cNvGrpSpPr/>
        <p:nvPr/>
      </p:nvGrpSpPr>
      <p:grpSpPr>
        <a:xfrm>
          <a:off x="0" y="0"/>
          <a:ext cx="0" cy="0"/>
          <a:chOff x="0" y="0"/>
          <a:chExt cx="0" cy="0"/>
        </a:xfrm>
      </p:grpSpPr>
      <p:sp>
        <p:nvSpPr>
          <p:cNvPr id="155" name="Google Shape;155;g214f369fa41_12_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g214f369fa41_12_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g214f369fa41_12_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g214f369fa41_12_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g214f369fa41_12_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7"/>
          <p:cNvSpPr txBox="1"/>
          <p:nvPr>
            <p:ph type="title"/>
          </p:nvPr>
        </p:nvSpPr>
        <p:spPr>
          <a:xfrm>
            <a:off x="1393772"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8D4120"/>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
          <p:cNvSpPr txBox="1"/>
          <p:nvPr>
            <p:ph idx="1" type="body"/>
          </p:nvPr>
        </p:nvSpPr>
        <p:spPr>
          <a:xfrm>
            <a:off x="1393772"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34" name="Google Shape;34;p7"/>
          <p:cNvSpPr txBox="1"/>
          <p:nvPr>
            <p:ph idx="10" type="dt"/>
          </p:nvPr>
        </p:nvSpPr>
        <p:spPr>
          <a:xfrm>
            <a:off x="7874436"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1" type="ftr"/>
          </p:nvPr>
        </p:nvSpPr>
        <p:spPr>
          <a:xfrm>
            <a:off x="1365491"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7"/>
          <p:cNvSpPr txBox="1"/>
          <p:nvPr>
            <p:ph idx="12" type="sldNum"/>
          </p:nvPr>
        </p:nvSpPr>
        <p:spPr>
          <a:xfrm>
            <a:off x="9259966"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spd="slow" p14:dur="5000">
        <p14:reveal dir="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8"/>
          <p:cNvSpPr txBox="1"/>
          <p:nvPr>
            <p:ph type="title"/>
          </p:nvPr>
        </p:nvSpPr>
        <p:spPr>
          <a:xfrm>
            <a:off x="1356063"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8D41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
          <p:cNvSpPr txBox="1"/>
          <p:nvPr>
            <p:ph idx="1" type="body"/>
          </p:nvPr>
        </p:nvSpPr>
        <p:spPr>
          <a:xfrm>
            <a:off x="136549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0" name="Google Shape;40;p8"/>
          <p:cNvSpPr txBox="1"/>
          <p:nvPr>
            <p:ph idx="2" type="body"/>
          </p:nvPr>
        </p:nvSpPr>
        <p:spPr>
          <a:xfrm>
            <a:off x="577813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1" name="Google Shape;41;p8"/>
          <p:cNvSpPr txBox="1"/>
          <p:nvPr>
            <p:ph idx="10" type="dt"/>
          </p:nvPr>
        </p:nvSpPr>
        <p:spPr>
          <a:xfrm>
            <a:off x="7874436"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1" type="ftr"/>
          </p:nvPr>
        </p:nvSpPr>
        <p:spPr>
          <a:xfrm>
            <a:off x="1365491"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2" type="sldNum"/>
          </p:nvPr>
        </p:nvSpPr>
        <p:spPr>
          <a:xfrm>
            <a:off x="9259966"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spd="slow" p14:dur="5000">
        <p14:reveal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9"/>
          <p:cNvSpPr txBox="1"/>
          <p:nvPr>
            <p:ph type="title"/>
          </p:nvPr>
        </p:nvSpPr>
        <p:spPr>
          <a:xfrm>
            <a:off x="1356063"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8D4120"/>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9"/>
          <p:cNvSpPr txBox="1"/>
          <p:nvPr>
            <p:ph idx="1" type="body"/>
          </p:nvPr>
        </p:nvSpPr>
        <p:spPr>
          <a:xfrm>
            <a:off x="1373329"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47" name="Google Shape;47;p9"/>
          <p:cNvSpPr txBox="1"/>
          <p:nvPr>
            <p:ph idx="2" type="body"/>
          </p:nvPr>
        </p:nvSpPr>
        <p:spPr>
          <a:xfrm>
            <a:off x="1373329"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8" name="Google Shape;48;p9"/>
          <p:cNvSpPr txBox="1"/>
          <p:nvPr>
            <p:ph idx="3" type="body"/>
          </p:nvPr>
        </p:nvSpPr>
        <p:spPr>
          <a:xfrm>
            <a:off x="5785967"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49" name="Google Shape;49;p9"/>
          <p:cNvSpPr txBox="1"/>
          <p:nvPr>
            <p:ph idx="4" type="body"/>
          </p:nvPr>
        </p:nvSpPr>
        <p:spPr>
          <a:xfrm>
            <a:off x="5785968"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0" name="Google Shape;50;p9"/>
          <p:cNvSpPr txBox="1"/>
          <p:nvPr>
            <p:ph idx="10" type="dt"/>
          </p:nvPr>
        </p:nvSpPr>
        <p:spPr>
          <a:xfrm>
            <a:off x="7874436"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1" type="ftr"/>
          </p:nvPr>
        </p:nvSpPr>
        <p:spPr>
          <a:xfrm>
            <a:off x="1365491"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2" type="sldNum"/>
          </p:nvPr>
        </p:nvSpPr>
        <p:spPr>
          <a:xfrm>
            <a:off x="9259966"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spd="slow" p14:dur="5000">
        <p14:reveal dir="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0"/>
          <p:cNvSpPr txBox="1"/>
          <p:nvPr>
            <p:ph type="title"/>
          </p:nvPr>
        </p:nvSpPr>
        <p:spPr>
          <a:xfrm>
            <a:off x="1346640"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8D41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0"/>
          <p:cNvSpPr txBox="1"/>
          <p:nvPr>
            <p:ph idx="10" type="dt"/>
          </p:nvPr>
        </p:nvSpPr>
        <p:spPr>
          <a:xfrm>
            <a:off x="7874436"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1" type="ftr"/>
          </p:nvPr>
        </p:nvSpPr>
        <p:spPr>
          <a:xfrm>
            <a:off x="1365491"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0"/>
          <p:cNvSpPr txBox="1"/>
          <p:nvPr>
            <p:ph idx="12" type="sldNum"/>
          </p:nvPr>
        </p:nvSpPr>
        <p:spPr>
          <a:xfrm>
            <a:off x="9259966"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spd="slow" p14:dur="5000">
        <p14:reveal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1"/>
          <p:cNvSpPr txBox="1"/>
          <p:nvPr>
            <p:ph idx="10" type="dt"/>
          </p:nvPr>
        </p:nvSpPr>
        <p:spPr>
          <a:xfrm>
            <a:off x="7874436"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1" type="ftr"/>
          </p:nvPr>
        </p:nvSpPr>
        <p:spPr>
          <a:xfrm>
            <a:off x="1365491"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1"/>
          <p:cNvSpPr txBox="1"/>
          <p:nvPr>
            <p:ph idx="12" type="sldNum"/>
          </p:nvPr>
        </p:nvSpPr>
        <p:spPr>
          <a:xfrm>
            <a:off x="9259966"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spd="slow" p14:dur="5000">
        <p14:reveal dir="l"/>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sp>
        <p:nvSpPr>
          <p:cNvPr id="69" name="Google Shape;69;g1268b120349_5_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1268b120349_5_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71" name="Google Shape;71;g1268b120349_5_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g1268b120349_5_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1268b120349_5_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g1268b120349_5_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g1268b120349_5_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7" name="Google Shape;77;g1268b120349_5_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g1268b120349_5_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g1268b120349_5_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2.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4"/>
          <p:cNvPicPr preferRelativeResize="0"/>
          <p:nvPr/>
        </p:nvPicPr>
        <p:blipFill rotWithShape="1">
          <a:blip r:embed="rId1">
            <a:alphaModFix/>
          </a:blip>
          <a:srcRect b="0" l="28430" r="64842" t="0"/>
          <a:stretch/>
        </p:blipFill>
        <p:spPr>
          <a:xfrm>
            <a:off x="0" y="0"/>
            <a:ext cx="820132" cy="6858000"/>
          </a:xfrm>
          <a:prstGeom prst="rect">
            <a:avLst/>
          </a:prstGeom>
          <a:noFill/>
          <a:ln>
            <a:noFill/>
          </a:ln>
        </p:spPr>
      </p:pic>
      <p:sp>
        <p:nvSpPr>
          <p:cNvPr id="11" name="Google Shape;11;p4"/>
          <p:cNvSpPr txBox="1"/>
          <p:nvPr>
            <p:ph type="title"/>
          </p:nvPr>
        </p:nvSpPr>
        <p:spPr>
          <a:xfrm>
            <a:off x="1356063"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8D4120"/>
              </a:buClr>
              <a:buSzPts val="3600"/>
              <a:buFont typeface="Trebuchet MS"/>
              <a:buNone/>
              <a:defRPr b="0" i="0" sz="3600" u="none" cap="none" strike="noStrike">
                <a:solidFill>
                  <a:srgbClr val="8D4120"/>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2" name="Google Shape;12;p4"/>
          <p:cNvSpPr txBox="1"/>
          <p:nvPr>
            <p:ph idx="1" type="body"/>
          </p:nvPr>
        </p:nvSpPr>
        <p:spPr>
          <a:xfrm>
            <a:off x="1356063"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3" name="Google Shape;13;p4"/>
          <p:cNvSpPr txBox="1"/>
          <p:nvPr>
            <p:ph idx="10" type="dt"/>
          </p:nvPr>
        </p:nvSpPr>
        <p:spPr>
          <a:xfrm>
            <a:off x="7874436"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4" name="Google Shape;14;p4"/>
          <p:cNvSpPr txBox="1"/>
          <p:nvPr>
            <p:ph idx="11" type="ftr"/>
          </p:nvPr>
        </p:nvSpPr>
        <p:spPr>
          <a:xfrm>
            <a:off x="1365491"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5" name="Google Shape;15;p4"/>
          <p:cNvSpPr txBox="1"/>
          <p:nvPr>
            <p:ph idx="12" type="sldNum"/>
          </p:nvPr>
        </p:nvSpPr>
        <p:spPr>
          <a:xfrm>
            <a:off x="9259966"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16" name="Google Shape;16;p4"/>
          <p:cNvPicPr preferRelativeResize="0"/>
          <p:nvPr/>
        </p:nvPicPr>
        <p:blipFill rotWithShape="1">
          <a:blip r:embed="rId2">
            <a:alphaModFix/>
          </a:blip>
          <a:srcRect b="0" l="0" r="0" t="0"/>
          <a:stretch/>
        </p:blipFill>
        <p:spPr>
          <a:xfrm>
            <a:off x="10128847" y="0"/>
            <a:ext cx="1941233" cy="1941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mc:AlternateContent>
    <mc:Choice Requires="p14">
      <p:transition advClick="0" advTm="20000" spd="slow" p14:dur="5000">
        <p14:reveal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2" name="Shape 62"/>
        <p:cNvGrpSpPr/>
        <p:nvPr/>
      </p:nvGrpSpPr>
      <p:grpSpPr>
        <a:xfrm>
          <a:off x="0" y="0"/>
          <a:ext cx="0" cy="0"/>
          <a:chOff x="0" y="0"/>
          <a:chExt cx="0" cy="0"/>
        </a:xfrm>
      </p:grpSpPr>
      <p:sp>
        <p:nvSpPr>
          <p:cNvPr id="63" name="Google Shape;63;g1268b120349_5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g1268b120349_5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5" name="Google Shape;65;g1268b120349_5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66" name="Google Shape;66;g1268b120349_5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67" name="Google Shape;67;g1268b120349_5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g214f369fa41_12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g214f369fa41_12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g214f369fa41_12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g214f369fa41_12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g214f369fa41_12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latinxknowledgehub.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txBox="1"/>
          <p:nvPr>
            <p:ph type="ctrTitle"/>
          </p:nvPr>
        </p:nvSpPr>
        <p:spPr>
          <a:xfrm>
            <a:off x="1209675" y="3579050"/>
            <a:ext cx="10524000" cy="243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accent1"/>
              </a:buClr>
              <a:buSzPts val="5400"/>
              <a:buFont typeface="Trebuchet MS"/>
              <a:buNone/>
            </a:pPr>
            <a:r>
              <a:rPr lang="en-US" sz="4800"/>
              <a:t>Voices From The Field: Voices from the Field: The Opioid Crisis in Latinx Communities in Massachusetts</a:t>
            </a:r>
            <a:endParaRPr sz="4800"/>
          </a:p>
        </p:txBody>
      </p:sp>
      <p:sp>
        <p:nvSpPr>
          <p:cNvPr id="165" name="Google Shape;165;p1"/>
          <p:cNvSpPr txBox="1"/>
          <p:nvPr/>
        </p:nvSpPr>
        <p:spPr>
          <a:xfrm>
            <a:off x="1976175" y="6009050"/>
            <a:ext cx="9757500" cy="800400"/>
          </a:xfrm>
          <a:prstGeom prst="rect">
            <a:avLst/>
          </a:prstGeom>
          <a:noFill/>
          <a:ln>
            <a:noFill/>
          </a:ln>
        </p:spPr>
        <p:txBody>
          <a:bodyPr anchorCtr="0" anchor="b" bIns="91425" lIns="91425" spcFirstLastPara="1" rIns="91425" wrap="square" tIns="91425">
            <a:spAutoFit/>
          </a:bodyPr>
          <a:lstStyle/>
          <a:p>
            <a:pPr indent="0" lvl="0" marL="0" rtl="0" algn="r">
              <a:spcBef>
                <a:spcPts val="0"/>
              </a:spcBef>
              <a:spcAft>
                <a:spcPts val="0"/>
              </a:spcAft>
              <a:buNone/>
            </a:pPr>
            <a:r>
              <a:rPr b="1" i="1" lang="en-US" sz="2000">
                <a:solidFill>
                  <a:schemeClr val="accent1"/>
                </a:solidFill>
                <a:latin typeface="Trebuchet MS"/>
                <a:ea typeface="Trebuchet MS"/>
                <a:cs typeface="Trebuchet MS"/>
                <a:sym typeface="Trebuchet MS"/>
              </a:rPr>
              <a:t>Moderator: Sarimer Sánchez, MD, MPH Medical Director, Infectious Diseases Bureau, Boston Public Health Commission</a:t>
            </a:r>
            <a:endParaRPr b="1" i="1" sz="2000">
              <a:latin typeface="Trebuchet MS"/>
              <a:ea typeface="Trebuchet MS"/>
              <a:cs typeface="Trebuchet MS"/>
              <a:sym typeface="Trebuchet MS"/>
            </a:endParaRPr>
          </a:p>
        </p:txBody>
      </p:sp>
    </p:spTree>
  </p:cSld>
  <p:clrMapOvr>
    <a:masterClrMapping/>
  </p:clrMapOvr>
  <mc:AlternateContent>
    <mc:Choice Requires="p14">
      <p:transition advClick="0" advTm="20000" spd="slow" p14:dur="5000">
        <p14:reveal dir="l"/>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14f369fa41_0_427"/>
          <p:cNvSpPr txBox="1"/>
          <p:nvPr>
            <p:ph type="title"/>
          </p:nvPr>
        </p:nvSpPr>
        <p:spPr>
          <a:xfrm>
            <a:off x="1356063"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Announcements </a:t>
            </a:r>
            <a:endParaRPr/>
          </a:p>
        </p:txBody>
      </p:sp>
      <p:sp>
        <p:nvSpPr>
          <p:cNvPr id="234" name="Google Shape;234;g214f369fa41_0_427"/>
          <p:cNvSpPr txBox="1"/>
          <p:nvPr>
            <p:ph idx="1" type="body"/>
          </p:nvPr>
        </p:nvSpPr>
        <p:spPr>
          <a:xfrm>
            <a:off x="1356063" y="2160589"/>
            <a:ext cx="8596800" cy="3880800"/>
          </a:xfrm>
          <a:prstGeom prst="rect">
            <a:avLst/>
          </a:prstGeom>
        </p:spPr>
        <p:txBody>
          <a:bodyPr anchorCtr="0" anchor="t" bIns="45700" lIns="91425" spcFirstLastPara="1" rIns="91425" wrap="square" tIns="45700">
            <a:normAutofit lnSpcReduction="10000"/>
          </a:bodyPr>
          <a:lstStyle/>
          <a:p>
            <a:pPr indent="0" lvl="0" marL="0" rtl="0" algn="l">
              <a:spcBef>
                <a:spcPts val="0"/>
              </a:spcBef>
              <a:spcAft>
                <a:spcPts val="0"/>
              </a:spcAft>
              <a:buNone/>
            </a:pPr>
            <a:r>
              <a:rPr lang="en-US" sz="3000">
                <a:solidFill>
                  <a:schemeClr val="dk1"/>
                </a:solidFill>
                <a:latin typeface="Calibri"/>
                <a:ea typeface="Calibri"/>
                <a:cs typeface="Calibri"/>
                <a:sym typeface="Calibri"/>
              </a:rPr>
              <a:t>Visit our website for other events &amp; resources! </a:t>
            </a:r>
            <a:endParaRPr sz="3000">
              <a:solidFill>
                <a:schemeClr val="dk1"/>
              </a:solidFill>
              <a:latin typeface="Calibri"/>
              <a:ea typeface="Calibri"/>
              <a:cs typeface="Calibri"/>
              <a:sym typeface="Calibri"/>
            </a:endParaRPr>
          </a:p>
          <a:p>
            <a:pPr indent="-419100" lvl="0" marL="457200" rtl="0" algn="l">
              <a:spcBef>
                <a:spcPts val="0"/>
              </a:spcBef>
              <a:spcAft>
                <a:spcPts val="0"/>
              </a:spcAft>
              <a:buSzPts val="3000"/>
              <a:buFont typeface="Calibri"/>
              <a:buChar char="►"/>
            </a:pPr>
            <a:r>
              <a:rPr lang="en-US" sz="3000" u="sng">
                <a:solidFill>
                  <a:schemeClr val="dk1"/>
                </a:solidFill>
                <a:latin typeface="Calibri"/>
                <a:ea typeface="Calibri"/>
                <a:cs typeface="Calibri"/>
                <a:sym typeface="Calibri"/>
                <a:hlinkClick r:id="rId3">
                  <a:extLst>
                    <a:ext uri="{A12FA001-AC4F-418D-AE19-62706E023703}">
                      <ahyp:hlinkClr val="tx"/>
                    </a:ext>
                  </a:extLst>
                </a:hlinkClick>
              </a:rPr>
              <a:t>https://www.latinxknowledgehub.org</a:t>
            </a:r>
            <a:endParaRPr sz="30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3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00">
              <a:solidFill>
                <a:schemeClr val="dk1"/>
              </a:solidFill>
              <a:latin typeface="Calibri"/>
              <a:ea typeface="Calibri"/>
              <a:cs typeface="Calibri"/>
              <a:sym typeface="Calibri"/>
            </a:endParaRPr>
          </a:p>
          <a:p>
            <a:pPr indent="0" lvl="0" marL="0" rtl="0" algn="l">
              <a:spcBef>
                <a:spcPts val="0"/>
              </a:spcBef>
              <a:spcAft>
                <a:spcPts val="0"/>
              </a:spcAft>
              <a:buNone/>
            </a:pPr>
            <a:r>
              <a:t/>
            </a:r>
            <a:endParaRPr sz="3000">
              <a:solidFill>
                <a:schemeClr val="dk1"/>
              </a:solidFill>
              <a:latin typeface="Calibri"/>
              <a:ea typeface="Calibri"/>
              <a:cs typeface="Calibri"/>
              <a:sym typeface="Calibri"/>
            </a:endParaRPr>
          </a:p>
          <a:p>
            <a:pPr indent="0" lvl="0" marL="0" rtl="0" algn="l">
              <a:spcBef>
                <a:spcPts val="0"/>
              </a:spcBef>
              <a:spcAft>
                <a:spcPts val="0"/>
              </a:spcAft>
              <a:buNone/>
            </a:pPr>
            <a:r>
              <a:t/>
            </a:r>
            <a:endParaRPr sz="3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3000"/>
              <a:buFont typeface="Arial"/>
              <a:buNone/>
            </a:pPr>
            <a:r>
              <a:t/>
            </a:r>
            <a:endParaRPr sz="3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3000"/>
              <a:buFont typeface="Arial"/>
              <a:buNone/>
            </a:pPr>
            <a:r>
              <a:t/>
            </a:r>
            <a:endParaRPr sz="3000">
              <a:solidFill>
                <a:schemeClr val="dk1"/>
              </a:solidFill>
              <a:latin typeface="Calibri"/>
              <a:ea typeface="Calibri"/>
              <a:cs typeface="Calibri"/>
              <a:sym typeface="Calibri"/>
            </a:endParaRPr>
          </a:p>
          <a:p>
            <a:pPr indent="0" lvl="0" marL="0" rtl="0" algn="l">
              <a:spcBef>
                <a:spcPts val="10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14f369fa41_0_964"/>
          <p:cNvSpPr txBox="1"/>
          <p:nvPr>
            <p:ph type="title"/>
          </p:nvPr>
        </p:nvSpPr>
        <p:spPr>
          <a:xfrm>
            <a:off x="1548163" y="2697100"/>
            <a:ext cx="8596800" cy="13209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10000"/>
              <a:t>THANK YOU! </a:t>
            </a:r>
            <a:endParaRPr sz="10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14f369fa41_0_545"/>
          <p:cNvSpPr txBox="1"/>
          <p:nvPr>
            <p:ph type="title"/>
          </p:nvPr>
        </p:nvSpPr>
        <p:spPr>
          <a:xfrm>
            <a:off x="974425" y="0"/>
            <a:ext cx="8596800" cy="781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Know or need a YWC fellow? </a:t>
            </a:r>
            <a:endParaRPr/>
          </a:p>
        </p:txBody>
      </p:sp>
      <p:pic>
        <p:nvPicPr>
          <p:cNvPr id="247" name="Google Shape;247;g214f369fa41_0_545"/>
          <p:cNvPicPr preferRelativeResize="0"/>
          <p:nvPr/>
        </p:nvPicPr>
        <p:blipFill>
          <a:blip r:embed="rId3">
            <a:alphaModFix/>
          </a:blip>
          <a:stretch>
            <a:fillRect/>
          </a:stretch>
        </p:blipFill>
        <p:spPr>
          <a:xfrm>
            <a:off x="7345775" y="624775"/>
            <a:ext cx="4846225" cy="6233224"/>
          </a:xfrm>
          <a:prstGeom prst="rect">
            <a:avLst/>
          </a:prstGeom>
          <a:noFill/>
          <a:ln>
            <a:noFill/>
          </a:ln>
        </p:spPr>
      </p:pic>
      <p:pic>
        <p:nvPicPr>
          <p:cNvPr id="248" name="Google Shape;248;g214f369fa41_0_545"/>
          <p:cNvPicPr preferRelativeResize="0"/>
          <p:nvPr/>
        </p:nvPicPr>
        <p:blipFill>
          <a:blip r:embed="rId4">
            <a:alphaModFix/>
          </a:blip>
          <a:stretch>
            <a:fillRect/>
          </a:stretch>
        </p:blipFill>
        <p:spPr>
          <a:xfrm>
            <a:off x="820750" y="847200"/>
            <a:ext cx="4681225" cy="6010800"/>
          </a:xfrm>
          <a:prstGeom prst="rect">
            <a:avLst/>
          </a:prstGeom>
          <a:noFill/>
          <a:ln>
            <a:noFill/>
          </a:ln>
        </p:spPr>
      </p:pic>
      <p:pic>
        <p:nvPicPr>
          <p:cNvPr id="249" name="Google Shape;249;g214f369fa41_0_545"/>
          <p:cNvPicPr preferRelativeResize="0"/>
          <p:nvPr/>
        </p:nvPicPr>
        <p:blipFill>
          <a:blip r:embed="rId5">
            <a:alphaModFix/>
          </a:blip>
          <a:stretch>
            <a:fillRect/>
          </a:stretch>
        </p:blipFill>
        <p:spPr>
          <a:xfrm>
            <a:off x="9139100" y="0"/>
            <a:ext cx="3105150" cy="666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
          <p:cNvPicPr preferRelativeResize="0"/>
          <p:nvPr/>
        </p:nvPicPr>
        <p:blipFill rotWithShape="1">
          <a:blip r:embed="rId3">
            <a:alphaModFix/>
          </a:blip>
          <a:srcRect b="14724" l="0" r="0" t="9803"/>
          <a:stretch/>
        </p:blipFill>
        <p:spPr>
          <a:xfrm>
            <a:off x="1049513" y="4778100"/>
            <a:ext cx="10926701" cy="1791800"/>
          </a:xfrm>
          <a:prstGeom prst="rect">
            <a:avLst/>
          </a:prstGeom>
          <a:noFill/>
          <a:ln>
            <a:noFill/>
          </a:ln>
        </p:spPr>
      </p:pic>
      <p:pic>
        <p:nvPicPr>
          <p:cNvPr id="171" name="Google Shape;171;p2"/>
          <p:cNvPicPr preferRelativeResize="0"/>
          <p:nvPr/>
        </p:nvPicPr>
        <p:blipFill>
          <a:blip r:embed="rId4">
            <a:alphaModFix/>
          </a:blip>
          <a:stretch>
            <a:fillRect/>
          </a:stretch>
        </p:blipFill>
        <p:spPr>
          <a:xfrm>
            <a:off x="5384474" y="1248775"/>
            <a:ext cx="2152400" cy="3228575"/>
          </a:xfrm>
          <a:prstGeom prst="rect">
            <a:avLst/>
          </a:prstGeom>
          <a:noFill/>
          <a:ln>
            <a:noFill/>
          </a:ln>
        </p:spPr>
      </p:pic>
      <p:pic>
        <p:nvPicPr>
          <p:cNvPr id="172" name="Google Shape;172;p2"/>
          <p:cNvPicPr preferRelativeResize="0"/>
          <p:nvPr/>
        </p:nvPicPr>
        <p:blipFill>
          <a:blip r:embed="rId5">
            <a:alphaModFix/>
          </a:blip>
          <a:stretch>
            <a:fillRect/>
          </a:stretch>
        </p:blipFill>
        <p:spPr>
          <a:xfrm>
            <a:off x="1563050" y="1136225"/>
            <a:ext cx="2487200" cy="3341125"/>
          </a:xfrm>
          <a:prstGeom prst="rect">
            <a:avLst/>
          </a:prstGeom>
          <a:noFill/>
          <a:ln>
            <a:noFill/>
          </a:ln>
        </p:spPr>
      </p:pic>
      <p:pic>
        <p:nvPicPr>
          <p:cNvPr id="173" name="Google Shape;173;p2"/>
          <p:cNvPicPr preferRelativeResize="0"/>
          <p:nvPr/>
        </p:nvPicPr>
        <p:blipFill rotWithShape="1">
          <a:blip r:embed="rId6">
            <a:alphaModFix/>
          </a:blip>
          <a:srcRect b="0" l="12548" r="12172" t="0"/>
          <a:stretch/>
        </p:blipFill>
        <p:spPr>
          <a:xfrm>
            <a:off x="8531600" y="1525625"/>
            <a:ext cx="3124151" cy="2766701"/>
          </a:xfrm>
          <a:prstGeom prst="rect">
            <a:avLst/>
          </a:prstGeom>
          <a:noFill/>
          <a:ln>
            <a:noFill/>
          </a:ln>
        </p:spPr>
      </p:pic>
    </p:spTree>
  </p:cSld>
  <p:clrMapOvr>
    <a:masterClrMapping/>
  </p:clrMapOvr>
  <mc:AlternateContent>
    <mc:Choice Requires="p14">
      <p:transition advClick="0" advTm="20000" spd="slow" p14:dur="5000">
        <p14:reveal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
          <p:cNvSpPr txBox="1"/>
          <p:nvPr>
            <p:ph type="title"/>
          </p:nvPr>
        </p:nvSpPr>
        <p:spPr>
          <a:xfrm>
            <a:off x="1356063"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8D4120"/>
              </a:buClr>
              <a:buSzPts val="3600"/>
              <a:buFont typeface="Trebuchet MS"/>
              <a:buNone/>
            </a:pPr>
            <a:r>
              <a:rPr lang="en-US"/>
              <a:t>Questions</a:t>
            </a:r>
            <a:endParaRPr/>
          </a:p>
        </p:txBody>
      </p:sp>
      <p:sp>
        <p:nvSpPr>
          <p:cNvPr id="179" name="Google Shape;179;p3"/>
          <p:cNvSpPr txBox="1"/>
          <p:nvPr>
            <p:ph idx="1" type="body"/>
          </p:nvPr>
        </p:nvSpPr>
        <p:spPr>
          <a:xfrm>
            <a:off x="1356063" y="2160589"/>
            <a:ext cx="8596668" cy="3880773"/>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SzPts val="2600"/>
              <a:buChar char="►"/>
            </a:pPr>
            <a:r>
              <a:rPr lang="en-US" sz="2600"/>
              <a:t>Overview of the opioid crisis in Latinx Communities and describe efforts that are being undertaken to tackle this crisis</a:t>
            </a:r>
            <a:endParaRPr sz="2600"/>
          </a:p>
          <a:p>
            <a:pPr indent="-342900" lvl="0" marL="342900" marR="0" rtl="0" algn="l">
              <a:lnSpc>
                <a:spcPct val="100000"/>
              </a:lnSpc>
              <a:spcBef>
                <a:spcPts val="0"/>
              </a:spcBef>
              <a:spcAft>
                <a:spcPts val="0"/>
              </a:spcAft>
              <a:buSzPts val="2600"/>
              <a:buChar char="►"/>
            </a:pPr>
            <a:r>
              <a:rPr lang="en-US" sz="2600"/>
              <a:t>What are some of the challenges in accessing services for individuals from diverse Latinx communities? </a:t>
            </a:r>
            <a:endParaRPr sz="2600"/>
          </a:p>
          <a:p>
            <a:pPr indent="-342900" lvl="0" marL="342900" marR="0" rtl="0" algn="l">
              <a:lnSpc>
                <a:spcPct val="100000"/>
              </a:lnSpc>
              <a:spcBef>
                <a:spcPts val="0"/>
              </a:spcBef>
              <a:spcAft>
                <a:spcPts val="0"/>
              </a:spcAft>
              <a:buSzPts val="2600"/>
              <a:buChar char="►"/>
            </a:pPr>
            <a:r>
              <a:rPr lang="en-US" sz="2600"/>
              <a:t>How have you approached data collection [in your work/projects]  to demonstrate impact? </a:t>
            </a:r>
            <a:endParaRPr sz="2600"/>
          </a:p>
          <a:p>
            <a:pPr indent="-342900" lvl="0" marL="342900" marR="0" rtl="0" algn="l">
              <a:lnSpc>
                <a:spcPct val="100000"/>
              </a:lnSpc>
              <a:spcBef>
                <a:spcPts val="0"/>
              </a:spcBef>
              <a:spcAft>
                <a:spcPts val="0"/>
              </a:spcAft>
              <a:buSzPts val="2600"/>
              <a:buChar char="►"/>
            </a:pPr>
            <a:r>
              <a:rPr lang="en-US" sz="2600"/>
              <a:t>What do we need to tackle the crisis at the local, state and national levels?</a:t>
            </a:r>
            <a:endParaRPr sz="2600"/>
          </a:p>
        </p:txBody>
      </p:sp>
    </p:spTree>
  </p:cSld>
  <p:clrMapOvr>
    <a:masterClrMapping/>
  </p:clrMapOvr>
  <mc:AlternateContent>
    <mc:Choice Requires="p14">
      <p:transition advClick="0" advTm="20000" spd="slow" p14:dur="5000">
        <p14:reveal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14f369fa41_12_83"/>
          <p:cNvSpPr txBox="1"/>
          <p:nvPr>
            <p:ph type="title"/>
          </p:nvPr>
        </p:nvSpPr>
        <p:spPr>
          <a:xfrm>
            <a:off x="465394" y="373245"/>
            <a:ext cx="10515600" cy="874611"/>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8D4120"/>
              </a:buClr>
              <a:buSzPts val="3600"/>
              <a:buFont typeface="Trebuchet MS"/>
              <a:buNone/>
            </a:pPr>
            <a:r>
              <a:rPr lang="en-US" sz="3600">
                <a:solidFill>
                  <a:srgbClr val="8D4120"/>
                </a:solidFill>
                <a:latin typeface="Trebuchet MS"/>
                <a:ea typeface="Trebuchet MS"/>
                <a:cs typeface="Trebuchet MS"/>
                <a:sym typeface="Trebuchet MS"/>
              </a:rPr>
              <a:t>The opioid crisis: A public health emergency</a:t>
            </a:r>
            <a:endParaRPr/>
          </a:p>
        </p:txBody>
      </p:sp>
      <p:sp>
        <p:nvSpPr>
          <p:cNvPr id="185" name="Google Shape;185;g214f369fa41_12_83"/>
          <p:cNvSpPr txBox="1"/>
          <p:nvPr>
            <p:ph idx="1" type="body"/>
          </p:nvPr>
        </p:nvSpPr>
        <p:spPr>
          <a:xfrm>
            <a:off x="604935" y="1455462"/>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Opioid crisis declared a national public health emergency in 2017</a:t>
            </a:r>
            <a:endParaRPr/>
          </a:p>
          <a:p>
            <a:pPr indent="-228600" lvl="0" marL="228600" rtl="0" algn="l">
              <a:lnSpc>
                <a:spcPct val="90000"/>
              </a:lnSpc>
              <a:spcBef>
                <a:spcPts val="1000"/>
              </a:spcBef>
              <a:spcAft>
                <a:spcPts val="0"/>
              </a:spcAft>
              <a:buClr>
                <a:schemeClr val="dk1"/>
              </a:buClr>
              <a:buSzPts val="2400"/>
              <a:buChar char="•"/>
            </a:pPr>
            <a:r>
              <a:rPr lang="en-US" sz="2400"/>
              <a:t>Demographic shifts in recent years in opioid misuse  and overdose deaths with increasing rates among Hispanic/Latinx individuals in the US</a:t>
            </a:r>
            <a:endParaRPr/>
          </a:p>
          <a:p>
            <a:pPr indent="-228600" lvl="0" marL="228600" rtl="0" algn="l">
              <a:lnSpc>
                <a:spcPct val="90000"/>
              </a:lnSpc>
              <a:spcBef>
                <a:spcPts val="1000"/>
              </a:spcBef>
              <a:spcAft>
                <a:spcPts val="0"/>
              </a:spcAft>
              <a:buClr>
                <a:schemeClr val="dk1"/>
              </a:buClr>
              <a:buSzPts val="2400"/>
              <a:buChar char="•"/>
            </a:pPr>
            <a:r>
              <a:rPr lang="en-US" sz="2400"/>
              <a:t>In 2020, SAMHSA published “The Opioid Crisis and the Hispanic/Latino Population: An Urgent Issue” </a:t>
            </a:r>
            <a:endParaRPr/>
          </a:p>
          <a:p>
            <a:pPr indent="-228600" lvl="0" marL="228600" rtl="0" algn="l">
              <a:lnSpc>
                <a:spcPct val="90000"/>
              </a:lnSpc>
              <a:spcBef>
                <a:spcPts val="1000"/>
              </a:spcBef>
              <a:spcAft>
                <a:spcPts val="0"/>
              </a:spcAft>
              <a:buClr>
                <a:schemeClr val="dk1"/>
              </a:buClr>
              <a:buSzPts val="2400"/>
              <a:buChar char="•"/>
            </a:pPr>
            <a:r>
              <a:rPr lang="en-US" sz="2400"/>
              <a:t>Highlights key issues and strategies used by people living or working in Hispanic/Latino communities to better understand and address opioid misuse and substance use through programs, policies, and other interventions</a:t>
            </a:r>
            <a:endParaRPr/>
          </a:p>
          <a:p>
            <a:pPr indent="0" lvl="0" marL="0" rtl="0" algn="l">
              <a:lnSpc>
                <a:spcPct val="90000"/>
              </a:lnSpc>
              <a:spcBef>
                <a:spcPts val="1000"/>
              </a:spcBef>
              <a:spcAft>
                <a:spcPts val="0"/>
              </a:spcAft>
              <a:buClr>
                <a:schemeClr val="dk1"/>
              </a:buClr>
              <a:buSzPts val="2400"/>
              <a:buNone/>
            </a:pPr>
            <a:r>
              <a:t/>
            </a:r>
            <a:endParaRPr sz="2400"/>
          </a:p>
          <a:p>
            <a:pPr indent="-76200" lvl="0" marL="228600" rtl="0" algn="l">
              <a:lnSpc>
                <a:spcPct val="90000"/>
              </a:lnSpc>
              <a:spcBef>
                <a:spcPts val="1000"/>
              </a:spcBef>
              <a:spcAft>
                <a:spcPts val="0"/>
              </a:spcAft>
              <a:buClr>
                <a:schemeClr val="dk1"/>
              </a:buClr>
              <a:buSzPts val="2400"/>
              <a:buNone/>
            </a:pPr>
            <a:r>
              <a:t/>
            </a:r>
            <a:endParaRPr sz="2400"/>
          </a:p>
        </p:txBody>
      </p:sp>
      <p:pic>
        <p:nvPicPr>
          <p:cNvPr descr="Latinx Knowledge Hub" id="186" name="Google Shape;186;g214f369fa41_12_83"/>
          <p:cNvPicPr preferRelativeResize="0"/>
          <p:nvPr/>
        </p:nvPicPr>
        <p:blipFill rotWithShape="1">
          <a:blip r:embed="rId3">
            <a:alphaModFix/>
          </a:blip>
          <a:srcRect b="0" l="0" r="0" t="0"/>
          <a:stretch/>
        </p:blipFill>
        <p:spPr>
          <a:xfrm>
            <a:off x="9455145" y="151504"/>
            <a:ext cx="1525849" cy="874610"/>
          </a:xfrm>
          <a:prstGeom prst="rect">
            <a:avLst/>
          </a:prstGeom>
          <a:noFill/>
          <a:ln>
            <a:noFill/>
          </a:ln>
        </p:spPr>
      </p:pic>
      <p:pic>
        <p:nvPicPr>
          <p:cNvPr descr="A picture containing text&#10;&#10;Description automatically generated" id="187" name="Google Shape;187;g214f369fa41_12_83"/>
          <p:cNvPicPr preferRelativeResize="0"/>
          <p:nvPr/>
        </p:nvPicPr>
        <p:blipFill rotWithShape="1">
          <a:blip r:embed="rId4">
            <a:alphaModFix/>
          </a:blip>
          <a:srcRect b="16710" l="22351" r="17702" t="14140"/>
          <a:stretch/>
        </p:blipFill>
        <p:spPr>
          <a:xfrm>
            <a:off x="11189037" y="0"/>
            <a:ext cx="1002963" cy="1101213"/>
          </a:xfrm>
          <a:prstGeom prst="rect">
            <a:avLst/>
          </a:prstGeom>
          <a:noFill/>
          <a:ln>
            <a:noFill/>
          </a:ln>
        </p:spPr>
      </p:pic>
      <p:sp>
        <p:nvSpPr>
          <p:cNvPr id="188" name="Google Shape;188;g214f369fa41_12_83"/>
          <p:cNvSpPr txBox="1"/>
          <p:nvPr/>
        </p:nvSpPr>
        <p:spPr>
          <a:xfrm>
            <a:off x="4338734" y="6457890"/>
            <a:ext cx="778017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Substance Abuse and Mental Health Services Administration: The 0pioid Crisis and the Hispanic/Latino Population “An Urgent Issue. Publication No. PEP20-05-02-002. Office of Behavioral Health Equity. Substance Abuse and Mental Health Services Administration, 2020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14f369fa41_12_91"/>
          <p:cNvSpPr txBox="1"/>
          <p:nvPr>
            <p:ph type="title"/>
          </p:nvPr>
        </p:nvSpPr>
        <p:spPr>
          <a:xfrm>
            <a:off x="307910" y="132420"/>
            <a:ext cx="1104589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8D4120"/>
              </a:buClr>
              <a:buSzPts val="3600"/>
              <a:buFont typeface="Trebuchet MS"/>
              <a:buNone/>
            </a:pPr>
            <a:r>
              <a:rPr lang="en-US" sz="3600">
                <a:solidFill>
                  <a:srgbClr val="8D4120"/>
                </a:solidFill>
                <a:latin typeface="Trebuchet MS"/>
                <a:ea typeface="Trebuchet MS"/>
                <a:cs typeface="Trebuchet MS"/>
                <a:sym typeface="Trebuchet MS"/>
              </a:rPr>
              <a:t>Opioid-Related Deaths in Boston among Hispanic/Latinx residents</a:t>
            </a:r>
            <a:endParaRPr sz="3600">
              <a:solidFill>
                <a:srgbClr val="8D4120"/>
              </a:solidFill>
              <a:latin typeface="Trebuchet MS"/>
              <a:ea typeface="Trebuchet MS"/>
              <a:cs typeface="Trebuchet MS"/>
              <a:sym typeface="Trebuchet MS"/>
            </a:endParaRPr>
          </a:p>
        </p:txBody>
      </p:sp>
      <p:pic>
        <p:nvPicPr>
          <p:cNvPr descr="Latinx Knowledge Hub" id="194" name="Google Shape;194;g214f369fa41_12_91"/>
          <p:cNvPicPr preferRelativeResize="0"/>
          <p:nvPr/>
        </p:nvPicPr>
        <p:blipFill rotWithShape="1">
          <a:blip r:embed="rId3">
            <a:alphaModFix/>
          </a:blip>
          <a:srcRect b="0" l="0" r="0" t="0"/>
          <a:stretch/>
        </p:blipFill>
        <p:spPr>
          <a:xfrm>
            <a:off x="194055" y="5665696"/>
            <a:ext cx="1672006" cy="958387"/>
          </a:xfrm>
          <a:prstGeom prst="rect">
            <a:avLst/>
          </a:prstGeom>
          <a:noFill/>
          <a:ln>
            <a:noFill/>
          </a:ln>
        </p:spPr>
      </p:pic>
      <p:pic>
        <p:nvPicPr>
          <p:cNvPr descr="A picture containing text&#10;&#10;Description automatically generated" id="195" name="Google Shape;195;g214f369fa41_12_91"/>
          <p:cNvPicPr preferRelativeResize="0"/>
          <p:nvPr/>
        </p:nvPicPr>
        <p:blipFill rotWithShape="1">
          <a:blip r:embed="rId4">
            <a:alphaModFix/>
          </a:blip>
          <a:srcRect b="16710" l="22351" r="17702" t="14140"/>
          <a:stretch/>
        </p:blipFill>
        <p:spPr>
          <a:xfrm>
            <a:off x="11353800" y="0"/>
            <a:ext cx="856970" cy="940919"/>
          </a:xfrm>
          <a:prstGeom prst="rect">
            <a:avLst/>
          </a:prstGeom>
          <a:noFill/>
          <a:ln>
            <a:noFill/>
          </a:ln>
        </p:spPr>
      </p:pic>
      <p:sp>
        <p:nvSpPr>
          <p:cNvPr id="196" name="Google Shape;196;g214f369fa41_12_91"/>
          <p:cNvSpPr txBox="1"/>
          <p:nvPr>
            <p:ph idx="1" type="body"/>
          </p:nvPr>
        </p:nvSpPr>
        <p:spPr>
          <a:xfrm>
            <a:off x="838200" y="1314358"/>
            <a:ext cx="10515600" cy="4351338"/>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400"/>
              <a:buFont typeface="Calibri"/>
              <a:buChar char="-"/>
            </a:pPr>
            <a:r>
              <a:rPr lang="en-US" sz="2400">
                <a:latin typeface="Calibri"/>
                <a:ea typeface="Calibri"/>
                <a:cs typeface="Calibri"/>
                <a:sym typeface="Calibri"/>
              </a:rPr>
              <a:t>From 2017-2021, there were 252 Hispanic/Latinx resident opioid overdose-related deaths in Boston.</a:t>
            </a:r>
            <a:endParaRPr/>
          </a:p>
          <a:p>
            <a:pPr indent="0" lvl="0" marL="0" marR="0" rtl="0" algn="l">
              <a:lnSpc>
                <a:spcPct val="90000"/>
              </a:lnSpc>
              <a:spcBef>
                <a:spcPts val="0"/>
              </a:spcBef>
              <a:spcAft>
                <a:spcPts val="0"/>
              </a:spcAft>
              <a:buClr>
                <a:schemeClr val="dk1"/>
              </a:buClr>
              <a:buSzPts val="2400"/>
              <a:buNone/>
            </a:pPr>
            <a:r>
              <a:t/>
            </a:r>
            <a:endParaRPr sz="2400">
              <a:latin typeface="Calibri"/>
              <a:ea typeface="Calibri"/>
              <a:cs typeface="Calibri"/>
              <a:sym typeface="Calibri"/>
            </a:endParaRPr>
          </a:p>
          <a:p>
            <a:pPr indent="-342900" lvl="0" marL="342900" marR="0" rtl="0" algn="l">
              <a:lnSpc>
                <a:spcPct val="90000"/>
              </a:lnSpc>
              <a:spcBef>
                <a:spcPts val="0"/>
              </a:spcBef>
              <a:spcAft>
                <a:spcPts val="0"/>
              </a:spcAft>
              <a:buClr>
                <a:schemeClr val="dk1"/>
              </a:buClr>
              <a:buSzPts val="2400"/>
              <a:buFont typeface="Calibri"/>
              <a:buChar char="-"/>
            </a:pPr>
            <a:r>
              <a:rPr lang="en-US" sz="2400">
                <a:latin typeface="Calibri"/>
                <a:ea typeface="Calibri"/>
                <a:cs typeface="Calibri"/>
                <a:sym typeface="Calibri"/>
              </a:rPr>
              <a:t>While the age-adjusted opioid overdose-related mortality rate decreased from 2017 to 2019,  </a:t>
            </a:r>
            <a:r>
              <a:rPr b="1" lang="en-US" sz="2400">
                <a:latin typeface="Calibri"/>
                <a:ea typeface="Calibri"/>
                <a:cs typeface="Calibri"/>
                <a:sym typeface="Calibri"/>
              </a:rPr>
              <a:t>the rate increased 62% from 2019 to 2021</a:t>
            </a:r>
            <a:r>
              <a:rPr lang="en-US" sz="2400">
                <a:latin typeface="Calibri"/>
                <a:ea typeface="Calibri"/>
                <a:cs typeface="Calibri"/>
                <a:sym typeface="Calibri"/>
              </a:rPr>
              <a:t>.</a:t>
            </a:r>
            <a:endParaRPr/>
          </a:p>
          <a:p>
            <a:pPr indent="0" lvl="0" marL="0" marR="0" rtl="0" algn="l">
              <a:lnSpc>
                <a:spcPct val="90000"/>
              </a:lnSpc>
              <a:spcBef>
                <a:spcPts val="0"/>
              </a:spcBef>
              <a:spcAft>
                <a:spcPts val="0"/>
              </a:spcAft>
              <a:buClr>
                <a:schemeClr val="dk1"/>
              </a:buClr>
              <a:buSzPts val="2400"/>
              <a:buNone/>
            </a:pPr>
            <a:r>
              <a:t/>
            </a:r>
            <a:endParaRPr sz="2400">
              <a:latin typeface="Calibri"/>
              <a:ea typeface="Calibri"/>
              <a:cs typeface="Calibri"/>
              <a:sym typeface="Calibri"/>
            </a:endParaRPr>
          </a:p>
          <a:p>
            <a:pPr indent="-342900" lvl="0" marL="342900" rtl="0" algn="l">
              <a:lnSpc>
                <a:spcPct val="90000"/>
              </a:lnSpc>
              <a:spcBef>
                <a:spcPts val="0"/>
              </a:spcBef>
              <a:spcAft>
                <a:spcPts val="0"/>
              </a:spcAft>
              <a:buClr>
                <a:schemeClr val="dk1"/>
              </a:buClr>
              <a:buSzPts val="2400"/>
              <a:buFont typeface="Calibri"/>
              <a:buChar char="-"/>
            </a:pPr>
            <a:r>
              <a:rPr lang="en-US" sz="2400">
                <a:latin typeface="Calibri"/>
                <a:ea typeface="Calibri"/>
                <a:cs typeface="Calibri"/>
                <a:sym typeface="Calibri"/>
              </a:rPr>
              <a:t>The rate of opioid-overdose deaths in 2021 among Hispanic/Latinx residents in Boston, 51.4 per 100,000 population, was </a:t>
            </a:r>
            <a:r>
              <a:rPr b="1" lang="en-US" sz="2400">
                <a:latin typeface="Calibri"/>
                <a:ea typeface="Calibri"/>
                <a:cs typeface="Calibri"/>
                <a:sym typeface="Calibri"/>
              </a:rPr>
              <a:t>43% higher than the rate for White non-Hispanic</a:t>
            </a:r>
            <a:r>
              <a:rPr lang="en-US" sz="2400">
                <a:latin typeface="Calibri"/>
                <a:ea typeface="Calibri"/>
                <a:cs typeface="Calibri"/>
                <a:sym typeface="Calibri"/>
              </a:rPr>
              <a:t> residents and </a:t>
            </a:r>
            <a:r>
              <a:rPr b="1" lang="en-US" sz="2400">
                <a:latin typeface="Calibri"/>
                <a:ea typeface="Calibri"/>
                <a:cs typeface="Calibri"/>
                <a:sym typeface="Calibri"/>
              </a:rPr>
              <a:t>the highest ever recorded for Hispanic/Latinx Boston residents</a:t>
            </a:r>
            <a:r>
              <a:rPr lang="en-US" sz="2400">
                <a:latin typeface="Calibri"/>
                <a:ea typeface="Calibri"/>
                <a:cs typeface="Calibri"/>
                <a:sym typeface="Calibri"/>
              </a:rPr>
              <a:t>.</a:t>
            </a:r>
            <a:endParaRPr sz="2400">
              <a:latin typeface="Calibri"/>
              <a:ea typeface="Calibri"/>
              <a:cs typeface="Calibri"/>
              <a:sym typeface="Calibri"/>
            </a:endParaRPr>
          </a:p>
          <a:p>
            <a:pPr indent="-76200" lvl="0" marL="22860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14f369fa41_12_98"/>
          <p:cNvSpPr txBox="1"/>
          <p:nvPr>
            <p:ph type="title"/>
          </p:nvPr>
        </p:nvSpPr>
        <p:spPr>
          <a:xfrm>
            <a:off x="155510" y="0"/>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8D4120"/>
              </a:buClr>
              <a:buSzPts val="3600"/>
              <a:buFont typeface="Trebuchet MS"/>
              <a:buNone/>
            </a:pPr>
            <a:r>
              <a:rPr lang="en-US" sz="3600">
                <a:solidFill>
                  <a:srgbClr val="8D4120"/>
                </a:solidFill>
                <a:latin typeface="Trebuchet MS"/>
                <a:ea typeface="Trebuchet MS"/>
                <a:cs typeface="Trebuchet MS"/>
                <a:sym typeface="Trebuchet MS"/>
              </a:rPr>
              <a:t>Opioid-Related Mortality in Massachusetts</a:t>
            </a:r>
            <a:endParaRPr sz="3600">
              <a:solidFill>
                <a:srgbClr val="8D4120"/>
              </a:solidFill>
              <a:latin typeface="Trebuchet MS"/>
              <a:ea typeface="Trebuchet MS"/>
              <a:cs typeface="Trebuchet MS"/>
              <a:sym typeface="Trebuchet MS"/>
            </a:endParaRPr>
          </a:p>
        </p:txBody>
      </p:sp>
      <p:pic>
        <p:nvPicPr>
          <p:cNvPr descr="Latinx Knowledge Hub" id="202" name="Google Shape;202;g214f369fa41_12_98"/>
          <p:cNvPicPr preferRelativeResize="0"/>
          <p:nvPr/>
        </p:nvPicPr>
        <p:blipFill rotWithShape="1">
          <a:blip r:embed="rId3">
            <a:alphaModFix/>
          </a:blip>
          <a:srcRect b="0" l="0" r="0" t="0"/>
          <a:stretch/>
        </p:blipFill>
        <p:spPr>
          <a:xfrm>
            <a:off x="0" y="5867436"/>
            <a:ext cx="1672006" cy="958387"/>
          </a:xfrm>
          <a:prstGeom prst="rect">
            <a:avLst/>
          </a:prstGeom>
          <a:noFill/>
          <a:ln>
            <a:noFill/>
          </a:ln>
        </p:spPr>
      </p:pic>
      <p:pic>
        <p:nvPicPr>
          <p:cNvPr descr="A picture containing text&#10;&#10;Description automatically generated" id="203" name="Google Shape;203;g214f369fa41_12_98"/>
          <p:cNvPicPr preferRelativeResize="0"/>
          <p:nvPr/>
        </p:nvPicPr>
        <p:blipFill rotWithShape="1">
          <a:blip r:embed="rId4">
            <a:alphaModFix/>
          </a:blip>
          <a:srcRect b="16710" l="22351" r="17702" t="14140"/>
          <a:stretch/>
        </p:blipFill>
        <p:spPr>
          <a:xfrm>
            <a:off x="11353800" y="0"/>
            <a:ext cx="856970" cy="940919"/>
          </a:xfrm>
          <a:prstGeom prst="rect">
            <a:avLst/>
          </a:prstGeom>
          <a:noFill/>
          <a:ln>
            <a:noFill/>
          </a:ln>
        </p:spPr>
      </p:pic>
      <p:pic>
        <p:nvPicPr>
          <p:cNvPr id="204" name="Google Shape;204;g214f369fa41_12_98"/>
          <p:cNvPicPr preferRelativeResize="0"/>
          <p:nvPr/>
        </p:nvPicPr>
        <p:blipFill rotWithShape="1">
          <a:blip r:embed="rId5">
            <a:alphaModFix/>
          </a:blip>
          <a:srcRect b="0" l="0" r="0" t="0"/>
          <a:stretch/>
        </p:blipFill>
        <p:spPr>
          <a:xfrm>
            <a:off x="1520890" y="940919"/>
            <a:ext cx="9728958" cy="5469837"/>
          </a:xfrm>
          <a:prstGeom prst="rect">
            <a:avLst/>
          </a:prstGeom>
          <a:noFill/>
          <a:ln>
            <a:noFill/>
          </a:ln>
        </p:spPr>
      </p:pic>
      <p:sp>
        <p:nvSpPr>
          <p:cNvPr id="205" name="Google Shape;205;g214f369fa41_12_98"/>
          <p:cNvSpPr txBox="1"/>
          <p:nvPr/>
        </p:nvSpPr>
        <p:spPr>
          <a:xfrm>
            <a:off x="2661020" y="6304002"/>
            <a:ext cx="9271518"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Source: Massachusetts Registry of Vital Records and Statistics, MDPH  Population Estimates: Small Area Population Estimates 2011-2020, version 2018, Massachusetts Department of Public Health, Bureau of Environmental Health. Population estimates used for years following the decennial census were developed by the University of Massachusetts Donahue Institute (UMDI) in partnership with the Massachusetts Department of Public Health, Bureau of Environmental Health.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14f369fa41_12_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8D4120"/>
              </a:buClr>
              <a:buSzPts val="3600"/>
              <a:buFont typeface="Trebuchet MS"/>
              <a:buNone/>
            </a:pPr>
            <a:r>
              <a:rPr lang="en-US" sz="3600">
                <a:solidFill>
                  <a:srgbClr val="8D4120"/>
                </a:solidFill>
                <a:latin typeface="Trebuchet MS"/>
                <a:ea typeface="Trebuchet MS"/>
                <a:cs typeface="Trebuchet MS"/>
                <a:sym typeface="Trebuchet MS"/>
              </a:rPr>
              <a:t>Voices from the Field: Massachusetts</a:t>
            </a:r>
            <a:endParaRPr sz="3600">
              <a:solidFill>
                <a:srgbClr val="8D4120"/>
              </a:solidFill>
              <a:latin typeface="Trebuchet MS"/>
              <a:ea typeface="Trebuchet MS"/>
              <a:cs typeface="Trebuchet MS"/>
              <a:sym typeface="Trebuchet MS"/>
            </a:endParaRPr>
          </a:p>
        </p:txBody>
      </p:sp>
      <p:sp>
        <p:nvSpPr>
          <p:cNvPr id="211" name="Google Shape;211;g214f369fa41_12_10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rgbClr val="000000"/>
              </a:buClr>
              <a:buSzPts val="2800"/>
              <a:buFont typeface="Calibri"/>
              <a:buAutoNum type="arabicPeriod"/>
            </a:pPr>
            <a:r>
              <a:rPr lang="en-US">
                <a:solidFill>
                  <a:srgbClr val="000000"/>
                </a:solidFill>
              </a:rPr>
              <a:t>Provide an o</a:t>
            </a:r>
            <a:r>
              <a:rPr b="0" i="0" lang="en-US" u="none" strike="noStrike">
                <a:solidFill>
                  <a:srgbClr val="000000"/>
                </a:solidFill>
              </a:rPr>
              <a:t>verview of the opioid crisis in Latinx Communities</a:t>
            </a:r>
            <a:endParaRPr/>
          </a:p>
          <a:p>
            <a:pPr indent="-457200" lvl="0" marL="457200" rtl="0" algn="l">
              <a:lnSpc>
                <a:spcPct val="90000"/>
              </a:lnSpc>
              <a:spcBef>
                <a:spcPts val="0"/>
              </a:spcBef>
              <a:spcAft>
                <a:spcPts val="0"/>
              </a:spcAft>
              <a:buClr>
                <a:srgbClr val="000000"/>
              </a:buClr>
              <a:buSzPts val="2800"/>
              <a:buFont typeface="Calibri"/>
              <a:buAutoNum type="arabicPeriod"/>
            </a:pPr>
            <a:r>
              <a:rPr b="0" i="0" lang="en-US" u="none" strike="noStrike">
                <a:solidFill>
                  <a:srgbClr val="000000"/>
                </a:solidFill>
              </a:rPr>
              <a:t>What do we need to tackle the crisis at the </a:t>
            </a:r>
            <a:r>
              <a:rPr lang="en-US">
                <a:solidFill>
                  <a:srgbClr val="000000"/>
                </a:solidFill>
              </a:rPr>
              <a:t>l</a:t>
            </a:r>
            <a:r>
              <a:rPr b="0" i="0" lang="en-US" u="none" strike="noStrike">
                <a:solidFill>
                  <a:srgbClr val="000000"/>
                </a:solidFill>
              </a:rPr>
              <a:t>ocal, state and national levels?</a:t>
            </a:r>
            <a:endParaRPr/>
          </a:p>
          <a:p>
            <a:pPr indent="-457200" lvl="0" marL="457200" rtl="0" algn="l">
              <a:lnSpc>
                <a:spcPct val="90000"/>
              </a:lnSpc>
              <a:spcBef>
                <a:spcPts val="0"/>
              </a:spcBef>
              <a:spcAft>
                <a:spcPts val="0"/>
              </a:spcAft>
              <a:buClr>
                <a:srgbClr val="000000"/>
              </a:buClr>
              <a:buSzPts val="2800"/>
              <a:buFont typeface="Calibri"/>
              <a:buAutoNum type="arabicPeriod"/>
            </a:pPr>
            <a:r>
              <a:rPr b="0" i="0" lang="en-US" u="none" strike="noStrike">
                <a:solidFill>
                  <a:srgbClr val="000000"/>
                </a:solidFill>
              </a:rPr>
              <a:t>What are some of the challenges in accessing services for individual from diverse Latinx communities? </a:t>
            </a:r>
            <a:endParaRPr/>
          </a:p>
          <a:p>
            <a:pPr indent="-457200" lvl="0" marL="457200" rtl="0" algn="l">
              <a:lnSpc>
                <a:spcPct val="90000"/>
              </a:lnSpc>
              <a:spcBef>
                <a:spcPts val="0"/>
              </a:spcBef>
              <a:spcAft>
                <a:spcPts val="0"/>
              </a:spcAft>
              <a:buClr>
                <a:srgbClr val="000000"/>
              </a:buClr>
              <a:buSzPts val="2800"/>
              <a:buFont typeface="Calibri"/>
              <a:buAutoNum type="arabicPeriod"/>
            </a:pPr>
            <a:r>
              <a:rPr b="0" i="0" lang="en-US" u="none" strike="noStrike">
                <a:solidFill>
                  <a:srgbClr val="000000"/>
                </a:solidFill>
              </a:rPr>
              <a:t>Are there gaps in data that are tracking the crisis? </a:t>
            </a:r>
            <a:endParaRPr/>
          </a:p>
          <a:p>
            <a:pPr indent="-76200" lvl="0" marL="228600" rtl="0" algn="l">
              <a:lnSpc>
                <a:spcPct val="90000"/>
              </a:lnSpc>
              <a:spcBef>
                <a:spcPts val="1000"/>
              </a:spcBef>
              <a:spcAft>
                <a:spcPts val="0"/>
              </a:spcAft>
              <a:buClr>
                <a:schemeClr val="dk1"/>
              </a:buClr>
              <a:buSzPts val="2400"/>
              <a:buNone/>
            </a:pPr>
            <a:r>
              <a:t/>
            </a:r>
            <a:endParaRPr sz="2400"/>
          </a:p>
        </p:txBody>
      </p:sp>
      <p:pic>
        <p:nvPicPr>
          <p:cNvPr descr="Latinx Knowledge Hub" id="212" name="Google Shape;212;g214f369fa41_12_106"/>
          <p:cNvPicPr preferRelativeResize="0"/>
          <p:nvPr/>
        </p:nvPicPr>
        <p:blipFill rotWithShape="1">
          <a:blip r:embed="rId3">
            <a:alphaModFix/>
          </a:blip>
          <a:srcRect b="0" l="0" r="0" t="0"/>
          <a:stretch/>
        </p:blipFill>
        <p:spPr>
          <a:xfrm>
            <a:off x="9455145" y="151504"/>
            <a:ext cx="1525849" cy="874610"/>
          </a:xfrm>
          <a:prstGeom prst="rect">
            <a:avLst/>
          </a:prstGeom>
          <a:noFill/>
          <a:ln>
            <a:noFill/>
          </a:ln>
        </p:spPr>
      </p:pic>
      <p:pic>
        <p:nvPicPr>
          <p:cNvPr descr="A picture containing text&#10;&#10;Description automatically generated" id="213" name="Google Shape;213;g214f369fa41_12_106"/>
          <p:cNvPicPr preferRelativeResize="0"/>
          <p:nvPr/>
        </p:nvPicPr>
        <p:blipFill rotWithShape="1">
          <a:blip r:embed="rId4">
            <a:alphaModFix/>
          </a:blip>
          <a:srcRect b="16710" l="22351" r="17702" t="14140"/>
          <a:stretch/>
        </p:blipFill>
        <p:spPr>
          <a:xfrm>
            <a:off x="11189037" y="0"/>
            <a:ext cx="1002963" cy="11012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g1268b120349_2_4"/>
          <p:cNvPicPr preferRelativeResize="0"/>
          <p:nvPr/>
        </p:nvPicPr>
        <p:blipFill rotWithShape="1">
          <a:blip r:embed="rId3">
            <a:alphaModFix/>
          </a:blip>
          <a:srcRect b="18874" l="0" r="0" t="18874"/>
          <a:stretch/>
        </p:blipFill>
        <p:spPr>
          <a:xfrm>
            <a:off x="33" y="15040"/>
            <a:ext cx="12191958" cy="4269240"/>
          </a:xfrm>
          <a:prstGeom prst="flowChartDocument">
            <a:avLst/>
          </a:prstGeom>
          <a:noFill/>
          <a:ln>
            <a:noFill/>
          </a:ln>
        </p:spPr>
      </p:pic>
      <p:sp>
        <p:nvSpPr>
          <p:cNvPr id="220" name="Google Shape;220;g1268b120349_2_4"/>
          <p:cNvSpPr txBox="1"/>
          <p:nvPr>
            <p:ph type="ctrTitle"/>
          </p:nvPr>
        </p:nvSpPr>
        <p:spPr>
          <a:xfrm>
            <a:off x="415600" y="4717067"/>
            <a:ext cx="10796700" cy="13413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Please insert </a:t>
            </a:r>
            <a:r>
              <a:rPr lang="en-US"/>
              <a:t>questions</a:t>
            </a:r>
            <a:r>
              <a:rPr lang="en-US"/>
              <a:t> on Q &amp; A </a:t>
            </a:r>
            <a:r>
              <a:rPr lang="en-US"/>
              <a:t>chat </a:t>
            </a:r>
            <a:r>
              <a:rPr lang="en-US"/>
              <a:t>box</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14f369fa41_18_5"/>
          <p:cNvSpPr txBox="1"/>
          <p:nvPr>
            <p:ph type="title"/>
          </p:nvPr>
        </p:nvSpPr>
        <p:spPr>
          <a:xfrm>
            <a:off x="1356063"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Call to Action</a:t>
            </a:r>
            <a:endParaRPr/>
          </a:p>
        </p:txBody>
      </p:sp>
      <p:sp>
        <p:nvSpPr>
          <p:cNvPr id="227" name="Google Shape;227;g214f369fa41_18_5"/>
          <p:cNvSpPr txBox="1"/>
          <p:nvPr>
            <p:ph idx="1" type="body"/>
          </p:nvPr>
        </p:nvSpPr>
        <p:spPr>
          <a:xfrm>
            <a:off x="1356078" y="1698625"/>
            <a:ext cx="10398000" cy="38808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None/>
            </a:pPr>
            <a:r>
              <a:rPr lang="en-US" sz="2200"/>
              <a:t>What is one strategy you think can be better amplified to serve the Latinx community?</a:t>
            </a:r>
            <a:endParaRPr sz="2200"/>
          </a:p>
          <a:p>
            <a:pPr indent="0" lvl="0" marL="0" rtl="0" algn="l">
              <a:lnSpc>
                <a:spcPct val="115000"/>
              </a:lnSpc>
              <a:spcBef>
                <a:spcPts val="1200"/>
              </a:spcBef>
              <a:spcAft>
                <a:spcPts val="0"/>
              </a:spcAft>
              <a:buNone/>
            </a:pPr>
            <a:r>
              <a:rPr lang="en-US" sz="2200"/>
              <a:t>What is the impact, what is working, and what can we do to make it happen?</a:t>
            </a:r>
            <a:endParaRPr sz="2200"/>
          </a:p>
          <a:p>
            <a:pPr indent="0" lvl="0" marL="0" rtl="0" algn="l">
              <a:lnSpc>
                <a:spcPct val="115000"/>
              </a:lnSpc>
              <a:spcBef>
                <a:spcPts val="1200"/>
              </a:spcBef>
              <a:spcAft>
                <a:spcPts val="0"/>
              </a:spcAft>
              <a:buNone/>
            </a:pPr>
            <a:r>
              <a:rPr lang="en-US" sz="2200"/>
              <a:t>How can researchers assist in these efforts?</a:t>
            </a:r>
            <a:endParaRPr sz="2200"/>
          </a:p>
          <a:p>
            <a:pPr indent="0" lvl="0" marL="0" rtl="0" algn="l">
              <a:spcBef>
                <a:spcPts val="1200"/>
              </a:spcBef>
              <a:spcAft>
                <a:spcPts val="600"/>
              </a:spcAft>
              <a:buClr>
                <a:schemeClr val="dk1"/>
              </a:buClr>
              <a:buSzPts val="1100"/>
              <a:buFont typeface="Arial"/>
              <a:buNone/>
            </a:pPr>
            <a:r>
              <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2019-10-02T17:48:55Z</dcterms:created>
  <dc:creator>Microsoft Office User</dc:creator>
</cp:coreProperties>
</file>