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8"/>
  </p:notesMasterIdLst>
  <p:sldIdLst>
    <p:sldId id="256" r:id="rId2"/>
    <p:sldId id="1402" r:id="rId3"/>
    <p:sldId id="1403" r:id="rId4"/>
    <p:sldId id="1396" r:id="rId5"/>
    <p:sldId id="1404" r:id="rId6"/>
    <p:sldId id="1397" r:id="rId7"/>
    <p:sldId id="1399" r:id="rId8"/>
    <p:sldId id="1400" r:id="rId9"/>
    <p:sldId id="1375" r:id="rId10"/>
    <p:sldId id="257" r:id="rId11"/>
    <p:sldId id="1253" r:id="rId12"/>
    <p:sldId id="299" r:id="rId13"/>
    <p:sldId id="1377" r:id="rId14"/>
    <p:sldId id="1389" r:id="rId15"/>
    <p:sldId id="1391" r:id="rId16"/>
    <p:sldId id="139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5" autoAdjust="0"/>
    <p:restoredTop sz="84326" autoAdjust="0"/>
  </p:normalViewPr>
  <p:slideViewPr>
    <p:cSldViewPr snapToGrid="0">
      <p:cViewPr varScale="1">
        <p:scale>
          <a:sx n="96" d="100"/>
          <a:sy n="96" d="100"/>
        </p:scale>
        <p:origin x="2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3A29C7-11E5-464B-BF2C-8774A9C003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82F6B97-98C7-41E0-B7B9-57735AC61A91}">
      <dgm:prSet phldrT="[Text]"/>
      <dgm:spPr/>
      <dgm:t>
        <a:bodyPr/>
        <a:lstStyle/>
        <a:p>
          <a:r>
            <a:rPr lang="en-US" dirty="0"/>
            <a:t>Quantitative </a:t>
          </a:r>
        </a:p>
      </dgm:t>
    </dgm:pt>
    <dgm:pt modelId="{3263D4B8-0928-42DF-8F0F-3710A0D54A84}" type="parTrans" cxnId="{912B9670-7B03-474D-A9FB-735D07C7A7E6}">
      <dgm:prSet/>
      <dgm:spPr/>
      <dgm:t>
        <a:bodyPr/>
        <a:lstStyle/>
        <a:p>
          <a:endParaRPr lang="en-US"/>
        </a:p>
      </dgm:t>
    </dgm:pt>
    <dgm:pt modelId="{10DD975E-6B8E-4BA4-BFE9-6F2C06B727B1}" type="sibTrans" cxnId="{912B9670-7B03-474D-A9FB-735D07C7A7E6}">
      <dgm:prSet/>
      <dgm:spPr/>
      <dgm:t>
        <a:bodyPr/>
        <a:lstStyle/>
        <a:p>
          <a:endParaRPr lang="en-US"/>
        </a:p>
      </dgm:t>
    </dgm:pt>
    <dgm:pt modelId="{1B016C3B-51BB-4D2F-AA89-FDD1ED48544C}">
      <dgm:prSet phldrT="[Text]"/>
      <dgm:spPr/>
      <dgm:t>
        <a:bodyPr/>
        <a:lstStyle/>
        <a:p>
          <a:r>
            <a:rPr lang="en-US" dirty="0"/>
            <a:t>Using NY Medicaid claims data that have been randomly assigned into different managed cares</a:t>
          </a:r>
        </a:p>
      </dgm:t>
    </dgm:pt>
    <dgm:pt modelId="{1AAF579F-2741-4A6F-A991-8A51247F2011}" type="parTrans" cxnId="{F13BF093-0BFA-435A-87C2-9F5FAF3062F3}">
      <dgm:prSet/>
      <dgm:spPr/>
      <dgm:t>
        <a:bodyPr/>
        <a:lstStyle/>
        <a:p>
          <a:endParaRPr lang="en-US"/>
        </a:p>
      </dgm:t>
    </dgm:pt>
    <dgm:pt modelId="{0B3857E8-2FD0-4CB6-ADA9-5D944707C006}" type="sibTrans" cxnId="{F13BF093-0BFA-435A-87C2-9F5FAF3062F3}">
      <dgm:prSet/>
      <dgm:spPr/>
      <dgm:t>
        <a:bodyPr/>
        <a:lstStyle/>
        <a:p>
          <a:endParaRPr lang="en-US"/>
        </a:p>
      </dgm:t>
    </dgm:pt>
    <dgm:pt modelId="{F721E3AB-A7F0-48DA-B62F-132BE9E614DE}">
      <dgm:prSet phldrT="[Text]"/>
      <dgm:spPr/>
      <dgm:t>
        <a:bodyPr/>
        <a:lstStyle/>
        <a:p>
          <a:r>
            <a:rPr lang="en-US" dirty="0"/>
            <a:t>Qualitative </a:t>
          </a:r>
        </a:p>
      </dgm:t>
    </dgm:pt>
    <dgm:pt modelId="{A8A53952-A69C-4A7C-BDD0-7A11059A16E7}" type="parTrans" cxnId="{38825FE2-EBEC-4607-814F-0B28C688CEAF}">
      <dgm:prSet/>
      <dgm:spPr/>
      <dgm:t>
        <a:bodyPr/>
        <a:lstStyle/>
        <a:p>
          <a:endParaRPr lang="en-US"/>
        </a:p>
      </dgm:t>
    </dgm:pt>
    <dgm:pt modelId="{CB9AA41B-3827-40A4-8D87-2959446C8052}" type="sibTrans" cxnId="{38825FE2-EBEC-4607-814F-0B28C688CEAF}">
      <dgm:prSet/>
      <dgm:spPr/>
      <dgm:t>
        <a:bodyPr/>
        <a:lstStyle/>
        <a:p>
          <a:endParaRPr lang="en-US"/>
        </a:p>
      </dgm:t>
    </dgm:pt>
    <dgm:pt modelId="{1C95BE11-03F7-4A80-8A07-024C670C2F85}">
      <dgm:prSet phldrT="[Text]"/>
      <dgm:spPr/>
      <dgm:t>
        <a:bodyPr/>
        <a:lstStyle/>
        <a:p>
          <a:r>
            <a:rPr lang="en-US" dirty="0"/>
            <a:t>Semi-structured in-depth interviews </a:t>
          </a:r>
          <a:r>
            <a:rPr lang="en-US" b="0" i="0" dirty="0"/>
            <a:t>to gain insight on the interpretation of findings and suggest practice and policy changes</a:t>
          </a:r>
          <a:endParaRPr lang="en-US" dirty="0"/>
        </a:p>
      </dgm:t>
    </dgm:pt>
    <dgm:pt modelId="{85997B51-4909-4552-BE2F-A9EB2C7A42BE}" type="parTrans" cxnId="{11E4B611-2F49-47FB-8DD0-8963F3042F58}">
      <dgm:prSet/>
      <dgm:spPr/>
      <dgm:t>
        <a:bodyPr/>
        <a:lstStyle/>
        <a:p>
          <a:endParaRPr lang="en-US"/>
        </a:p>
      </dgm:t>
    </dgm:pt>
    <dgm:pt modelId="{6352DD1D-29F6-4E83-931F-4BF352F0D8CB}" type="sibTrans" cxnId="{11E4B611-2F49-47FB-8DD0-8963F3042F58}">
      <dgm:prSet/>
      <dgm:spPr/>
      <dgm:t>
        <a:bodyPr/>
        <a:lstStyle/>
        <a:p>
          <a:endParaRPr lang="en-US"/>
        </a:p>
      </dgm:t>
    </dgm:pt>
    <dgm:pt modelId="{6E16873E-74DD-4404-B163-3EB8058D77B1}">
      <dgm:prSet phldrT="[Text]"/>
      <dgm:spPr/>
      <dgm:t>
        <a:bodyPr/>
        <a:lstStyle/>
        <a:p>
          <a:r>
            <a:rPr lang="en-US" dirty="0"/>
            <a:t>Metrics assessed: access, patterns, and outcomes of SUD care</a:t>
          </a:r>
        </a:p>
      </dgm:t>
    </dgm:pt>
    <dgm:pt modelId="{C8E500DF-1C91-4E81-95C1-F43780B1A8BB}" type="parTrans" cxnId="{648AD37D-4985-4B86-B0E1-DC5AC42A41D9}">
      <dgm:prSet/>
      <dgm:spPr/>
      <dgm:t>
        <a:bodyPr/>
        <a:lstStyle/>
        <a:p>
          <a:endParaRPr lang="en-US"/>
        </a:p>
      </dgm:t>
    </dgm:pt>
    <dgm:pt modelId="{37DB54D6-C16D-479E-A036-317F36C3E21E}" type="sibTrans" cxnId="{648AD37D-4985-4B86-B0E1-DC5AC42A41D9}">
      <dgm:prSet/>
      <dgm:spPr/>
      <dgm:t>
        <a:bodyPr/>
        <a:lstStyle/>
        <a:p>
          <a:endParaRPr lang="en-US"/>
        </a:p>
      </dgm:t>
    </dgm:pt>
    <dgm:pt modelId="{BA26C0C9-1D48-4C72-A176-B56B21056D91}">
      <dgm:prSet phldrT="[Text]"/>
      <dgm:spPr/>
      <dgm:t>
        <a:bodyPr/>
        <a:lstStyle/>
        <a:p>
          <a:r>
            <a:rPr lang="en-US" dirty="0"/>
            <a:t>Stratified analysis by race/ethnicity, gender, rurality to assess service disparities  </a:t>
          </a:r>
        </a:p>
      </dgm:t>
    </dgm:pt>
    <dgm:pt modelId="{57864CF2-6CF7-4BEF-9D85-8469E20FB801}" type="parTrans" cxnId="{C8604FC0-6AAC-443B-883F-97F50D12A461}">
      <dgm:prSet/>
      <dgm:spPr/>
      <dgm:t>
        <a:bodyPr/>
        <a:lstStyle/>
        <a:p>
          <a:endParaRPr lang="en-US"/>
        </a:p>
      </dgm:t>
    </dgm:pt>
    <dgm:pt modelId="{BD47104A-A474-46D8-A612-C6A86B29D45F}" type="sibTrans" cxnId="{C8604FC0-6AAC-443B-883F-97F50D12A461}">
      <dgm:prSet/>
      <dgm:spPr/>
      <dgm:t>
        <a:bodyPr/>
        <a:lstStyle/>
        <a:p>
          <a:endParaRPr lang="en-US"/>
        </a:p>
      </dgm:t>
    </dgm:pt>
    <dgm:pt modelId="{B1DCD591-8A09-4A04-BF4C-53008C10CB03}">
      <dgm:prSet phldrT="[Text]"/>
      <dgm:spPr/>
      <dgm:t>
        <a:bodyPr/>
        <a:lstStyle/>
        <a:p>
          <a:r>
            <a:rPr lang="en-US" dirty="0"/>
            <a:t>Stakeholders included: policy leaders, patients, clinicians and Medicaid managed care representatives </a:t>
          </a:r>
        </a:p>
      </dgm:t>
    </dgm:pt>
    <dgm:pt modelId="{3607DD73-111C-4E31-9B46-2D109DD7BB9D}" type="parTrans" cxnId="{4E58DB94-1350-4AAF-A5AF-F0D7B3689195}">
      <dgm:prSet/>
      <dgm:spPr/>
      <dgm:t>
        <a:bodyPr/>
        <a:lstStyle/>
        <a:p>
          <a:endParaRPr lang="en-US"/>
        </a:p>
      </dgm:t>
    </dgm:pt>
    <dgm:pt modelId="{A3F842D8-34C7-4584-8BC0-493FCC54AC10}" type="sibTrans" cxnId="{4E58DB94-1350-4AAF-A5AF-F0D7B3689195}">
      <dgm:prSet/>
      <dgm:spPr/>
      <dgm:t>
        <a:bodyPr/>
        <a:lstStyle/>
        <a:p>
          <a:endParaRPr lang="en-US"/>
        </a:p>
      </dgm:t>
    </dgm:pt>
    <dgm:pt modelId="{F3A512C2-7D93-4173-B2C5-4C128966B41E}">
      <dgm:prSet phldrT="[Text]"/>
      <dgm:spPr/>
      <dgm:t>
        <a:bodyPr/>
        <a:lstStyle/>
        <a:p>
          <a:r>
            <a:rPr lang="en-US" dirty="0"/>
            <a:t>OASAS (NYS Office of Addiction Services and Supports)- agency that oversees one of the US’s largest SUD systems of care (~1700 prevention, treatment, and recovery programs serving ~680,000 individuals per year) </a:t>
          </a:r>
        </a:p>
      </dgm:t>
    </dgm:pt>
    <dgm:pt modelId="{0E9704E0-425A-4120-A667-59901B0A478C}" type="parTrans" cxnId="{E543FEF1-CCB7-4A61-9D32-31C741566E06}">
      <dgm:prSet/>
      <dgm:spPr/>
      <dgm:t>
        <a:bodyPr/>
        <a:lstStyle/>
        <a:p>
          <a:endParaRPr lang="en-US"/>
        </a:p>
      </dgm:t>
    </dgm:pt>
    <dgm:pt modelId="{C8F3214F-0F8B-476C-80E4-666D34C7ED3A}" type="sibTrans" cxnId="{E543FEF1-CCB7-4A61-9D32-31C741566E06}">
      <dgm:prSet/>
      <dgm:spPr/>
      <dgm:t>
        <a:bodyPr/>
        <a:lstStyle/>
        <a:p>
          <a:endParaRPr lang="en-US"/>
        </a:p>
      </dgm:t>
    </dgm:pt>
    <dgm:pt modelId="{D3925701-4FBA-47B1-8915-D2531D9548FA}" type="pres">
      <dgm:prSet presAssocID="{7E3A29C7-11E5-464B-BF2C-8774A9C003A8}" presName="linear" presStyleCnt="0">
        <dgm:presLayoutVars>
          <dgm:animLvl val="lvl"/>
          <dgm:resizeHandles val="exact"/>
        </dgm:presLayoutVars>
      </dgm:prSet>
      <dgm:spPr/>
    </dgm:pt>
    <dgm:pt modelId="{669C454E-D0F3-41B8-9AB8-E5C87FB03EE7}" type="pres">
      <dgm:prSet presAssocID="{182F6B97-98C7-41E0-B7B9-57735AC61A91}" presName="parentText" presStyleLbl="node1" presStyleIdx="0" presStyleCnt="2" custLinFactNeighborX="-4023" custLinFactNeighborY="-7827">
        <dgm:presLayoutVars>
          <dgm:chMax val="0"/>
          <dgm:bulletEnabled val="1"/>
        </dgm:presLayoutVars>
      </dgm:prSet>
      <dgm:spPr/>
    </dgm:pt>
    <dgm:pt modelId="{B5A4286D-7F91-40D0-BA6B-D2E5BD944A1B}" type="pres">
      <dgm:prSet presAssocID="{182F6B97-98C7-41E0-B7B9-57735AC61A91}" presName="childText" presStyleLbl="revTx" presStyleIdx="0" presStyleCnt="2">
        <dgm:presLayoutVars>
          <dgm:bulletEnabled val="1"/>
        </dgm:presLayoutVars>
      </dgm:prSet>
      <dgm:spPr/>
    </dgm:pt>
    <dgm:pt modelId="{BDC6935A-C156-48A0-8EB3-2A5B3496C216}" type="pres">
      <dgm:prSet presAssocID="{F721E3AB-A7F0-48DA-B62F-132BE9E614DE}" presName="parentText" presStyleLbl="node1" presStyleIdx="1" presStyleCnt="2">
        <dgm:presLayoutVars>
          <dgm:chMax val="0"/>
          <dgm:bulletEnabled val="1"/>
        </dgm:presLayoutVars>
      </dgm:prSet>
      <dgm:spPr/>
    </dgm:pt>
    <dgm:pt modelId="{1CDD8706-6452-456D-9484-8BD626EE3510}" type="pres">
      <dgm:prSet presAssocID="{F721E3AB-A7F0-48DA-B62F-132BE9E614DE}" presName="childText" presStyleLbl="revTx" presStyleIdx="1" presStyleCnt="2">
        <dgm:presLayoutVars>
          <dgm:bulletEnabled val="1"/>
        </dgm:presLayoutVars>
      </dgm:prSet>
      <dgm:spPr/>
    </dgm:pt>
  </dgm:ptLst>
  <dgm:cxnLst>
    <dgm:cxn modelId="{5C4FD40C-0121-4565-84E6-0F9414FD2BC4}" type="presOf" srcId="{BA26C0C9-1D48-4C72-A176-B56B21056D91}" destId="{B5A4286D-7F91-40D0-BA6B-D2E5BD944A1B}" srcOrd="0" destOrd="2" presId="urn:microsoft.com/office/officeart/2005/8/layout/vList2"/>
    <dgm:cxn modelId="{11E4B611-2F49-47FB-8DD0-8963F3042F58}" srcId="{F721E3AB-A7F0-48DA-B62F-132BE9E614DE}" destId="{1C95BE11-03F7-4A80-8A07-024C670C2F85}" srcOrd="0" destOrd="0" parTransId="{85997B51-4909-4552-BE2F-A9EB2C7A42BE}" sibTransId="{6352DD1D-29F6-4E83-931F-4BF352F0D8CB}"/>
    <dgm:cxn modelId="{421F5F21-F273-4D4F-8ACC-DC31D44F2C9F}" type="presOf" srcId="{7E3A29C7-11E5-464B-BF2C-8774A9C003A8}" destId="{D3925701-4FBA-47B1-8915-D2531D9548FA}" srcOrd="0" destOrd="0" presId="urn:microsoft.com/office/officeart/2005/8/layout/vList2"/>
    <dgm:cxn modelId="{B293BB44-855A-45FA-B3EF-9D7440522DDD}" type="presOf" srcId="{182F6B97-98C7-41E0-B7B9-57735AC61A91}" destId="{669C454E-D0F3-41B8-9AB8-E5C87FB03EE7}" srcOrd="0" destOrd="0" presId="urn:microsoft.com/office/officeart/2005/8/layout/vList2"/>
    <dgm:cxn modelId="{912B9670-7B03-474D-A9FB-735D07C7A7E6}" srcId="{7E3A29C7-11E5-464B-BF2C-8774A9C003A8}" destId="{182F6B97-98C7-41E0-B7B9-57735AC61A91}" srcOrd="0" destOrd="0" parTransId="{3263D4B8-0928-42DF-8F0F-3710A0D54A84}" sibTransId="{10DD975E-6B8E-4BA4-BFE9-6F2C06B727B1}"/>
    <dgm:cxn modelId="{648AD37D-4985-4B86-B0E1-DC5AC42A41D9}" srcId="{182F6B97-98C7-41E0-B7B9-57735AC61A91}" destId="{6E16873E-74DD-4404-B163-3EB8058D77B1}" srcOrd="1" destOrd="0" parTransId="{C8E500DF-1C91-4E81-95C1-F43780B1A8BB}" sibTransId="{37DB54D6-C16D-479E-A036-317F36C3E21E}"/>
    <dgm:cxn modelId="{F13BF093-0BFA-435A-87C2-9F5FAF3062F3}" srcId="{182F6B97-98C7-41E0-B7B9-57735AC61A91}" destId="{1B016C3B-51BB-4D2F-AA89-FDD1ED48544C}" srcOrd="0" destOrd="0" parTransId="{1AAF579F-2741-4A6F-A991-8A51247F2011}" sibTransId="{0B3857E8-2FD0-4CB6-ADA9-5D944707C006}"/>
    <dgm:cxn modelId="{513C9894-4824-41F1-B809-CBB46973BF51}" type="presOf" srcId="{1C95BE11-03F7-4A80-8A07-024C670C2F85}" destId="{1CDD8706-6452-456D-9484-8BD626EE3510}" srcOrd="0" destOrd="0" presId="urn:microsoft.com/office/officeart/2005/8/layout/vList2"/>
    <dgm:cxn modelId="{4E58DB94-1350-4AAF-A5AF-F0D7B3689195}" srcId="{F721E3AB-A7F0-48DA-B62F-132BE9E614DE}" destId="{B1DCD591-8A09-4A04-BF4C-53008C10CB03}" srcOrd="1" destOrd="0" parTransId="{3607DD73-111C-4E31-9B46-2D109DD7BB9D}" sibTransId="{A3F842D8-34C7-4584-8BC0-493FCC54AC10}"/>
    <dgm:cxn modelId="{C8604FC0-6AAC-443B-883F-97F50D12A461}" srcId="{182F6B97-98C7-41E0-B7B9-57735AC61A91}" destId="{BA26C0C9-1D48-4C72-A176-B56B21056D91}" srcOrd="2" destOrd="0" parTransId="{57864CF2-6CF7-4BEF-9D85-8469E20FB801}" sibTransId="{BD47104A-A474-46D8-A612-C6A86B29D45F}"/>
    <dgm:cxn modelId="{3E578DC8-DBD9-4A75-96C9-179FCCFC7B93}" type="presOf" srcId="{F721E3AB-A7F0-48DA-B62F-132BE9E614DE}" destId="{BDC6935A-C156-48A0-8EB3-2A5B3496C216}" srcOrd="0" destOrd="0" presId="urn:microsoft.com/office/officeart/2005/8/layout/vList2"/>
    <dgm:cxn modelId="{509E08D9-F433-4147-92A2-1694551978D3}" type="presOf" srcId="{1B016C3B-51BB-4D2F-AA89-FDD1ED48544C}" destId="{B5A4286D-7F91-40D0-BA6B-D2E5BD944A1B}" srcOrd="0" destOrd="0" presId="urn:microsoft.com/office/officeart/2005/8/layout/vList2"/>
    <dgm:cxn modelId="{9393D3DE-16F3-40C7-84BD-0BE245064955}" type="presOf" srcId="{F3A512C2-7D93-4173-B2C5-4C128966B41E}" destId="{1CDD8706-6452-456D-9484-8BD626EE3510}" srcOrd="0" destOrd="2" presId="urn:microsoft.com/office/officeart/2005/8/layout/vList2"/>
    <dgm:cxn modelId="{38825FE2-EBEC-4607-814F-0B28C688CEAF}" srcId="{7E3A29C7-11E5-464B-BF2C-8774A9C003A8}" destId="{F721E3AB-A7F0-48DA-B62F-132BE9E614DE}" srcOrd="1" destOrd="0" parTransId="{A8A53952-A69C-4A7C-BDD0-7A11059A16E7}" sibTransId="{CB9AA41B-3827-40A4-8D87-2959446C8052}"/>
    <dgm:cxn modelId="{E543FEF1-CCB7-4A61-9D32-31C741566E06}" srcId="{B1DCD591-8A09-4A04-BF4C-53008C10CB03}" destId="{F3A512C2-7D93-4173-B2C5-4C128966B41E}" srcOrd="0" destOrd="0" parTransId="{0E9704E0-425A-4120-A667-59901B0A478C}" sibTransId="{C8F3214F-0F8B-476C-80E4-666D34C7ED3A}"/>
    <dgm:cxn modelId="{1D8A3EFA-BFDD-44F2-9258-8A01F87F8830}" type="presOf" srcId="{6E16873E-74DD-4404-B163-3EB8058D77B1}" destId="{B5A4286D-7F91-40D0-BA6B-D2E5BD944A1B}" srcOrd="0" destOrd="1" presId="urn:microsoft.com/office/officeart/2005/8/layout/vList2"/>
    <dgm:cxn modelId="{28AE96FD-0390-4201-A3DA-42D4B2BEBADE}" type="presOf" srcId="{B1DCD591-8A09-4A04-BF4C-53008C10CB03}" destId="{1CDD8706-6452-456D-9484-8BD626EE3510}" srcOrd="0" destOrd="1" presId="urn:microsoft.com/office/officeart/2005/8/layout/vList2"/>
    <dgm:cxn modelId="{EC46A749-59DB-4326-8270-B23A6CBF2436}" type="presParOf" srcId="{D3925701-4FBA-47B1-8915-D2531D9548FA}" destId="{669C454E-D0F3-41B8-9AB8-E5C87FB03EE7}" srcOrd="0" destOrd="0" presId="urn:microsoft.com/office/officeart/2005/8/layout/vList2"/>
    <dgm:cxn modelId="{535723C4-339F-407B-A1CE-211E92E591D3}" type="presParOf" srcId="{D3925701-4FBA-47B1-8915-D2531D9548FA}" destId="{B5A4286D-7F91-40D0-BA6B-D2E5BD944A1B}" srcOrd="1" destOrd="0" presId="urn:microsoft.com/office/officeart/2005/8/layout/vList2"/>
    <dgm:cxn modelId="{678C2FC9-8398-4461-8F15-527ED16CD496}" type="presParOf" srcId="{D3925701-4FBA-47B1-8915-D2531D9548FA}" destId="{BDC6935A-C156-48A0-8EB3-2A5B3496C216}" srcOrd="2" destOrd="0" presId="urn:microsoft.com/office/officeart/2005/8/layout/vList2"/>
    <dgm:cxn modelId="{3D450755-3CEE-41C1-A734-946C7D938167}" type="presParOf" srcId="{D3925701-4FBA-47B1-8915-D2531D9548FA}" destId="{1CDD8706-6452-456D-9484-8BD626EE351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DC3F33-02D6-4767-B985-28357F41B306}" type="doc">
      <dgm:prSet loTypeId="urn:microsoft.com/office/officeart/2005/8/layout/default" loCatId="list" qsTypeId="urn:microsoft.com/office/officeart/2005/8/quickstyle/simple3" qsCatId="simple" csTypeId="urn:microsoft.com/office/officeart/2005/8/colors/colorful3" csCatId="colorful" phldr="1"/>
      <dgm:spPr/>
      <dgm:t>
        <a:bodyPr/>
        <a:lstStyle/>
        <a:p>
          <a:endParaRPr lang="en-US"/>
        </a:p>
      </dgm:t>
    </dgm:pt>
    <dgm:pt modelId="{CF9AC07A-19A4-4BD7-B324-F92E960DD603}">
      <dgm:prSet/>
      <dgm:spPr/>
      <dgm:t>
        <a:bodyPr/>
        <a:lstStyle/>
        <a:p>
          <a:r>
            <a:rPr lang="en-US" dirty="0">
              <a:latin typeface="+mj-lt"/>
            </a:rPr>
            <a:t>Low provider diversity or diversity in leadership </a:t>
          </a:r>
        </a:p>
      </dgm:t>
    </dgm:pt>
    <dgm:pt modelId="{15697B32-19A9-4C7E-8D33-915E294C094A}" type="parTrans" cxnId="{CDBAEC82-1E19-4974-8C14-6CC452B182C0}">
      <dgm:prSet/>
      <dgm:spPr/>
      <dgm:t>
        <a:bodyPr/>
        <a:lstStyle/>
        <a:p>
          <a:endParaRPr lang="en-US"/>
        </a:p>
      </dgm:t>
    </dgm:pt>
    <dgm:pt modelId="{F5A500D6-5568-4F34-B8CD-C86B19E72627}" type="sibTrans" cxnId="{CDBAEC82-1E19-4974-8C14-6CC452B182C0}">
      <dgm:prSet/>
      <dgm:spPr/>
      <dgm:t>
        <a:bodyPr/>
        <a:lstStyle/>
        <a:p>
          <a:endParaRPr lang="en-US"/>
        </a:p>
      </dgm:t>
    </dgm:pt>
    <dgm:pt modelId="{C3C679F4-024E-48DD-9A95-9696195A9CF8}">
      <dgm:prSet/>
      <dgm:spPr/>
      <dgm:t>
        <a:bodyPr/>
        <a:lstStyle/>
        <a:p>
          <a:r>
            <a:rPr lang="en-US" dirty="0">
              <a:latin typeface="+mj-lt"/>
            </a:rPr>
            <a:t>Few culturally and linguistically competent providers and/or institutions</a:t>
          </a:r>
        </a:p>
      </dgm:t>
    </dgm:pt>
    <dgm:pt modelId="{50795D1A-16C2-489C-8722-4789168F6F63}" type="parTrans" cxnId="{B5E442CB-198B-42FC-BD94-D3F42A7901CC}">
      <dgm:prSet/>
      <dgm:spPr/>
      <dgm:t>
        <a:bodyPr/>
        <a:lstStyle/>
        <a:p>
          <a:endParaRPr lang="en-US"/>
        </a:p>
      </dgm:t>
    </dgm:pt>
    <dgm:pt modelId="{E64E88B5-713E-4FFD-B6AC-9D4B765D22C6}" type="sibTrans" cxnId="{B5E442CB-198B-42FC-BD94-D3F42A7901CC}">
      <dgm:prSet/>
      <dgm:spPr/>
      <dgm:t>
        <a:bodyPr/>
        <a:lstStyle/>
        <a:p>
          <a:endParaRPr lang="en-US"/>
        </a:p>
      </dgm:t>
    </dgm:pt>
    <dgm:pt modelId="{91693A75-5F1E-4682-93E1-96BA9A15A343}">
      <dgm:prSet/>
      <dgm:spPr/>
      <dgm:t>
        <a:bodyPr/>
        <a:lstStyle/>
        <a:p>
          <a:r>
            <a:rPr lang="en-US" dirty="0">
              <a:latin typeface="+mj-lt"/>
            </a:rPr>
            <a:t>Service silos and limited understanding of social determinants of health and their impacts</a:t>
          </a:r>
        </a:p>
      </dgm:t>
    </dgm:pt>
    <dgm:pt modelId="{7200711F-C7F5-4408-930C-FB1F31975244}" type="parTrans" cxnId="{DDF55A6A-C924-452A-AB2A-4904CB7CC430}">
      <dgm:prSet/>
      <dgm:spPr/>
      <dgm:t>
        <a:bodyPr/>
        <a:lstStyle/>
        <a:p>
          <a:endParaRPr lang="en-US"/>
        </a:p>
      </dgm:t>
    </dgm:pt>
    <dgm:pt modelId="{18F6E0EC-CAC1-4116-BE08-DA49BFC06E01}" type="sibTrans" cxnId="{DDF55A6A-C924-452A-AB2A-4904CB7CC430}">
      <dgm:prSet/>
      <dgm:spPr/>
      <dgm:t>
        <a:bodyPr/>
        <a:lstStyle/>
        <a:p>
          <a:endParaRPr lang="en-US"/>
        </a:p>
      </dgm:t>
    </dgm:pt>
    <dgm:pt modelId="{4BF77109-2DD5-46F3-B48B-E80EC7B72528}">
      <dgm:prSet/>
      <dgm:spPr/>
      <dgm:t>
        <a:bodyPr/>
        <a:lstStyle/>
        <a:p>
          <a:r>
            <a:rPr lang="en-US" dirty="0">
              <a:latin typeface="+mj-lt"/>
            </a:rPr>
            <a:t>Unequal community resources and investments in care</a:t>
          </a:r>
        </a:p>
      </dgm:t>
    </dgm:pt>
    <dgm:pt modelId="{D89DF98A-720D-44CE-A2DB-E19927D7ABC5}" type="parTrans" cxnId="{984C3E7A-D6FC-4B15-9386-8B58FEF6BC14}">
      <dgm:prSet/>
      <dgm:spPr/>
      <dgm:t>
        <a:bodyPr/>
        <a:lstStyle/>
        <a:p>
          <a:endParaRPr lang="en-US"/>
        </a:p>
      </dgm:t>
    </dgm:pt>
    <dgm:pt modelId="{4E497876-EA8E-4071-9FD5-EFDC7C4E00A0}" type="sibTrans" cxnId="{984C3E7A-D6FC-4B15-9386-8B58FEF6BC14}">
      <dgm:prSet/>
      <dgm:spPr/>
      <dgm:t>
        <a:bodyPr/>
        <a:lstStyle/>
        <a:p>
          <a:endParaRPr lang="en-US"/>
        </a:p>
      </dgm:t>
    </dgm:pt>
    <dgm:pt modelId="{3995C99D-F8A5-4D2A-8AF3-564E8F8FA44B}">
      <dgm:prSet/>
      <dgm:spPr/>
      <dgm:t>
        <a:bodyPr/>
        <a:lstStyle/>
        <a:p>
          <a:r>
            <a:rPr lang="en-US" dirty="0">
              <a:latin typeface="+mj-lt"/>
            </a:rPr>
            <a:t>Geographical differences to care availability: urban, rural, frontier, borders</a:t>
          </a:r>
        </a:p>
      </dgm:t>
    </dgm:pt>
    <dgm:pt modelId="{E7D6F59D-9E14-4090-92D7-147CB7B9BC9D}" type="parTrans" cxnId="{EFAE83B1-F4F9-4ADE-AEB5-CED9C754B0AD}">
      <dgm:prSet/>
      <dgm:spPr/>
      <dgm:t>
        <a:bodyPr/>
        <a:lstStyle/>
        <a:p>
          <a:endParaRPr lang="en-US"/>
        </a:p>
      </dgm:t>
    </dgm:pt>
    <dgm:pt modelId="{26E095EE-9955-4C58-983A-3B69606EBE76}" type="sibTrans" cxnId="{EFAE83B1-F4F9-4ADE-AEB5-CED9C754B0AD}">
      <dgm:prSet/>
      <dgm:spPr/>
      <dgm:t>
        <a:bodyPr/>
        <a:lstStyle/>
        <a:p>
          <a:endParaRPr lang="en-US"/>
        </a:p>
      </dgm:t>
    </dgm:pt>
    <dgm:pt modelId="{A3214891-7C0A-4356-AFC8-DE9C21D9AA89}" type="pres">
      <dgm:prSet presAssocID="{2BDC3F33-02D6-4767-B985-28357F41B306}" presName="diagram" presStyleCnt="0">
        <dgm:presLayoutVars>
          <dgm:dir/>
          <dgm:resizeHandles val="exact"/>
        </dgm:presLayoutVars>
      </dgm:prSet>
      <dgm:spPr/>
    </dgm:pt>
    <dgm:pt modelId="{56C4F019-2B77-400D-AA02-275149E43F4A}" type="pres">
      <dgm:prSet presAssocID="{CF9AC07A-19A4-4BD7-B324-F92E960DD603}" presName="node" presStyleLbl="node1" presStyleIdx="0" presStyleCnt="5" custLinFactNeighborX="-55652" custLinFactNeighborY="-31474">
        <dgm:presLayoutVars>
          <dgm:bulletEnabled val="1"/>
        </dgm:presLayoutVars>
      </dgm:prSet>
      <dgm:spPr/>
    </dgm:pt>
    <dgm:pt modelId="{A365FC2F-CE31-4F61-A81E-B89413310D75}" type="pres">
      <dgm:prSet presAssocID="{F5A500D6-5568-4F34-B8CD-C86B19E72627}" presName="sibTrans" presStyleCnt="0"/>
      <dgm:spPr/>
    </dgm:pt>
    <dgm:pt modelId="{976213D4-F974-481D-AE66-8EF9D255E7B3}" type="pres">
      <dgm:prSet presAssocID="{C3C679F4-024E-48DD-9A95-9696195A9CF8}" presName="node" presStyleLbl="node1" presStyleIdx="1" presStyleCnt="5">
        <dgm:presLayoutVars>
          <dgm:bulletEnabled val="1"/>
        </dgm:presLayoutVars>
      </dgm:prSet>
      <dgm:spPr/>
    </dgm:pt>
    <dgm:pt modelId="{FC367F2A-0AF6-41F0-9805-93E6090D4CDC}" type="pres">
      <dgm:prSet presAssocID="{E64E88B5-713E-4FFD-B6AC-9D4B765D22C6}" presName="sibTrans" presStyleCnt="0"/>
      <dgm:spPr/>
    </dgm:pt>
    <dgm:pt modelId="{D1D7D7FC-62AE-4185-A76E-39F0A7CC53C5}" type="pres">
      <dgm:prSet presAssocID="{91693A75-5F1E-4682-93E1-96BA9A15A343}" presName="node" presStyleLbl="node1" presStyleIdx="2" presStyleCnt="5">
        <dgm:presLayoutVars>
          <dgm:bulletEnabled val="1"/>
        </dgm:presLayoutVars>
      </dgm:prSet>
      <dgm:spPr/>
    </dgm:pt>
    <dgm:pt modelId="{4BBB5D5F-19D2-434D-861F-FDDA9AC6FDDB}" type="pres">
      <dgm:prSet presAssocID="{18F6E0EC-CAC1-4116-BE08-DA49BFC06E01}" presName="sibTrans" presStyleCnt="0"/>
      <dgm:spPr/>
    </dgm:pt>
    <dgm:pt modelId="{B4CCE46B-0EBA-48AA-BC42-2DE9E7B04E15}" type="pres">
      <dgm:prSet presAssocID="{4BF77109-2DD5-46F3-B48B-E80EC7B72528}" presName="node" presStyleLbl="node1" presStyleIdx="3" presStyleCnt="5">
        <dgm:presLayoutVars>
          <dgm:bulletEnabled val="1"/>
        </dgm:presLayoutVars>
      </dgm:prSet>
      <dgm:spPr/>
    </dgm:pt>
    <dgm:pt modelId="{A7DEB0ED-4F3B-4AE0-91BC-F746081CC1C7}" type="pres">
      <dgm:prSet presAssocID="{4E497876-EA8E-4071-9FD5-EFDC7C4E00A0}" presName="sibTrans" presStyleCnt="0"/>
      <dgm:spPr/>
    </dgm:pt>
    <dgm:pt modelId="{C05AE80C-A9D1-4485-8F69-836FF7074A2E}" type="pres">
      <dgm:prSet presAssocID="{3995C99D-F8A5-4D2A-8AF3-564E8F8FA44B}" presName="node" presStyleLbl="node1" presStyleIdx="4" presStyleCnt="5">
        <dgm:presLayoutVars>
          <dgm:bulletEnabled val="1"/>
        </dgm:presLayoutVars>
      </dgm:prSet>
      <dgm:spPr/>
    </dgm:pt>
  </dgm:ptLst>
  <dgm:cxnLst>
    <dgm:cxn modelId="{C2697308-CF70-4C5D-B81A-7FB62253D9F2}" type="presOf" srcId="{C3C679F4-024E-48DD-9A95-9696195A9CF8}" destId="{976213D4-F974-481D-AE66-8EF9D255E7B3}" srcOrd="0" destOrd="0" presId="urn:microsoft.com/office/officeart/2005/8/layout/default"/>
    <dgm:cxn modelId="{E0DD5814-F1DD-483D-9ED0-1E00B797234E}" type="presOf" srcId="{CF9AC07A-19A4-4BD7-B324-F92E960DD603}" destId="{56C4F019-2B77-400D-AA02-275149E43F4A}" srcOrd="0" destOrd="0" presId="urn:microsoft.com/office/officeart/2005/8/layout/default"/>
    <dgm:cxn modelId="{DDF55A6A-C924-452A-AB2A-4904CB7CC430}" srcId="{2BDC3F33-02D6-4767-B985-28357F41B306}" destId="{91693A75-5F1E-4682-93E1-96BA9A15A343}" srcOrd="2" destOrd="0" parTransId="{7200711F-C7F5-4408-930C-FB1F31975244}" sibTransId="{18F6E0EC-CAC1-4116-BE08-DA49BFC06E01}"/>
    <dgm:cxn modelId="{1B8A3273-880A-459C-B494-789DB20FA97E}" type="presOf" srcId="{91693A75-5F1E-4682-93E1-96BA9A15A343}" destId="{D1D7D7FC-62AE-4185-A76E-39F0A7CC53C5}" srcOrd="0" destOrd="0" presId="urn:microsoft.com/office/officeart/2005/8/layout/default"/>
    <dgm:cxn modelId="{984C3E7A-D6FC-4B15-9386-8B58FEF6BC14}" srcId="{2BDC3F33-02D6-4767-B985-28357F41B306}" destId="{4BF77109-2DD5-46F3-B48B-E80EC7B72528}" srcOrd="3" destOrd="0" parTransId="{D89DF98A-720D-44CE-A2DB-E19927D7ABC5}" sibTransId="{4E497876-EA8E-4071-9FD5-EFDC7C4E00A0}"/>
    <dgm:cxn modelId="{43A4897C-3FBF-4641-A9BE-9BDF46597204}" type="presOf" srcId="{3995C99D-F8A5-4D2A-8AF3-564E8F8FA44B}" destId="{C05AE80C-A9D1-4485-8F69-836FF7074A2E}" srcOrd="0" destOrd="0" presId="urn:microsoft.com/office/officeart/2005/8/layout/default"/>
    <dgm:cxn modelId="{CDBAEC82-1E19-4974-8C14-6CC452B182C0}" srcId="{2BDC3F33-02D6-4767-B985-28357F41B306}" destId="{CF9AC07A-19A4-4BD7-B324-F92E960DD603}" srcOrd="0" destOrd="0" parTransId="{15697B32-19A9-4C7E-8D33-915E294C094A}" sibTransId="{F5A500D6-5568-4F34-B8CD-C86B19E72627}"/>
    <dgm:cxn modelId="{9B5E319F-26D1-4AD2-BEA4-D6AE02C8D328}" type="presOf" srcId="{4BF77109-2DD5-46F3-B48B-E80EC7B72528}" destId="{B4CCE46B-0EBA-48AA-BC42-2DE9E7B04E15}" srcOrd="0" destOrd="0" presId="urn:microsoft.com/office/officeart/2005/8/layout/default"/>
    <dgm:cxn modelId="{EFAE83B1-F4F9-4ADE-AEB5-CED9C754B0AD}" srcId="{2BDC3F33-02D6-4767-B985-28357F41B306}" destId="{3995C99D-F8A5-4D2A-8AF3-564E8F8FA44B}" srcOrd="4" destOrd="0" parTransId="{E7D6F59D-9E14-4090-92D7-147CB7B9BC9D}" sibTransId="{26E095EE-9955-4C58-983A-3B69606EBE76}"/>
    <dgm:cxn modelId="{210D9FB3-B7D5-4FE5-9DA9-C5B6957F4C53}" type="presOf" srcId="{2BDC3F33-02D6-4767-B985-28357F41B306}" destId="{A3214891-7C0A-4356-AFC8-DE9C21D9AA89}" srcOrd="0" destOrd="0" presId="urn:microsoft.com/office/officeart/2005/8/layout/default"/>
    <dgm:cxn modelId="{B5E442CB-198B-42FC-BD94-D3F42A7901CC}" srcId="{2BDC3F33-02D6-4767-B985-28357F41B306}" destId="{C3C679F4-024E-48DD-9A95-9696195A9CF8}" srcOrd="1" destOrd="0" parTransId="{50795D1A-16C2-489C-8722-4789168F6F63}" sibTransId="{E64E88B5-713E-4FFD-B6AC-9D4B765D22C6}"/>
    <dgm:cxn modelId="{B2070BBF-F2CF-4D98-BAD2-94FAE0839443}" type="presParOf" srcId="{A3214891-7C0A-4356-AFC8-DE9C21D9AA89}" destId="{56C4F019-2B77-400D-AA02-275149E43F4A}" srcOrd="0" destOrd="0" presId="urn:microsoft.com/office/officeart/2005/8/layout/default"/>
    <dgm:cxn modelId="{05EDAA84-366A-4665-90D9-F6FB8D05F0C3}" type="presParOf" srcId="{A3214891-7C0A-4356-AFC8-DE9C21D9AA89}" destId="{A365FC2F-CE31-4F61-A81E-B89413310D75}" srcOrd="1" destOrd="0" presId="urn:microsoft.com/office/officeart/2005/8/layout/default"/>
    <dgm:cxn modelId="{8D5A9C08-5ADE-4CCA-B646-7A5CCBA77B54}" type="presParOf" srcId="{A3214891-7C0A-4356-AFC8-DE9C21D9AA89}" destId="{976213D4-F974-481D-AE66-8EF9D255E7B3}" srcOrd="2" destOrd="0" presId="urn:microsoft.com/office/officeart/2005/8/layout/default"/>
    <dgm:cxn modelId="{83D0975B-9669-4393-AE9B-1FB5C5F3F600}" type="presParOf" srcId="{A3214891-7C0A-4356-AFC8-DE9C21D9AA89}" destId="{FC367F2A-0AF6-41F0-9805-93E6090D4CDC}" srcOrd="3" destOrd="0" presId="urn:microsoft.com/office/officeart/2005/8/layout/default"/>
    <dgm:cxn modelId="{338E83C9-7B68-41CE-9C29-DEA88A5D863A}" type="presParOf" srcId="{A3214891-7C0A-4356-AFC8-DE9C21D9AA89}" destId="{D1D7D7FC-62AE-4185-A76E-39F0A7CC53C5}" srcOrd="4" destOrd="0" presId="urn:microsoft.com/office/officeart/2005/8/layout/default"/>
    <dgm:cxn modelId="{B76C3E2C-9653-4AC5-9A99-6B505C30FA77}" type="presParOf" srcId="{A3214891-7C0A-4356-AFC8-DE9C21D9AA89}" destId="{4BBB5D5F-19D2-434D-861F-FDDA9AC6FDDB}" srcOrd="5" destOrd="0" presId="urn:microsoft.com/office/officeart/2005/8/layout/default"/>
    <dgm:cxn modelId="{A3A3AE67-EB01-4F74-8A68-39B9627BDAC1}" type="presParOf" srcId="{A3214891-7C0A-4356-AFC8-DE9C21D9AA89}" destId="{B4CCE46B-0EBA-48AA-BC42-2DE9E7B04E15}" srcOrd="6" destOrd="0" presId="urn:microsoft.com/office/officeart/2005/8/layout/default"/>
    <dgm:cxn modelId="{562DFD35-D9B4-452B-9860-AAA181E0501A}" type="presParOf" srcId="{A3214891-7C0A-4356-AFC8-DE9C21D9AA89}" destId="{A7DEB0ED-4F3B-4AE0-91BC-F746081CC1C7}" srcOrd="7" destOrd="0" presId="urn:microsoft.com/office/officeart/2005/8/layout/default"/>
    <dgm:cxn modelId="{73A9A2C5-C3DE-4824-AE34-A63781B6802F}" type="presParOf" srcId="{A3214891-7C0A-4356-AFC8-DE9C21D9AA89}" destId="{C05AE80C-A9D1-4485-8F69-836FF7074A2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B18FD23-DEC2-4D7F-9692-E8DE0FCCDB6E}"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923226A2-56D2-43B4-AF1D-22FE8A2BA90D}">
      <dgm:prSet/>
      <dgm:spPr/>
      <dgm:t>
        <a:bodyPr/>
        <a:lstStyle/>
        <a:p>
          <a:r>
            <a:rPr lang="en-US" b="1"/>
            <a:t>Family-based interventions </a:t>
          </a:r>
          <a:r>
            <a:rPr lang="en-US"/>
            <a:t>have been shown to effectively reduce opioid use among Hispanic families:</a:t>
          </a:r>
        </a:p>
      </dgm:t>
    </dgm:pt>
    <dgm:pt modelId="{D5871BF6-2EA4-4D12-B987-A0EBE7B14C95}" type="parTrans" cxnId="{C09ED37A-3187-42FF-85C3-2C7C46AD45D0}">
      <dgm:prSet/>
      <dgm:spPr/>
      <dgm:t>
        <a:bodyPr/>
        <a:lstStyle/>
        <a:p>
          <a:endParaRPr lang="en-US"/>
        </a:p>
      </dgm:t>
    </dgm:pt>
    <dgm:pt modelId="{BB59989B-871F-4891-B033-1F6283BA7778}" type="sibTrans" cxnId="{C09ED37A-3187-42FF-85C3-2C7C46AD45D0}">
      <dgm:prSet/>
      <dgm:spPr/>
      <dgm:t>
        <a:bodyPr/>
        <a:lstStyle/>
        <a:p>
          <a:endParaRPr lang="en-US"/>
        </a:p>
      </dgm:t>
    </dgm:pt>
    <dgm:pt modelId="{D21FA081-0EBF-482F-A539-8539C7E8A814}">
      <dgm:prSet/>
      <dgm:spPr/>
      <dgm:t>
        <a:bodyPr/>
        <a:lstStyle/>
        <a:p>
          <a:r>
            <a:rPr lang="en-US" i="1" dirty="0" err="1"/>
            <a:t>Familias</a:t>
          </a:r>
          <a:r>
            <a:rPr lang="en-US" i="1" dirty="0"/>
            <a:t> </a:t>
          </a:r>
          <a:r>
            <a:rPr lang="en-US" i="1" dirty="0" err="1"/>
            <a:t>Unidas</a:t>
          </a:r>
          <a:r>
            <a:rPr lang="en-US" i="1" dirty="0"/>
            <a:t>, </a:t>
          </a:r>
          <a:r>
            <a:rPr lang="en-US" dirty="0"/>
            <a:t>a multilevel, family-based intervention designed to prevent risky behaviors in Hispanic adolescents</a:t>
          </a:r>
          <a:r>
            <a:rPr lang="en-US" i="1" dirty="0"/>
            <a:t> </a:t>
          </a:r>
          <a:r>
            <a:rPr lang="en-US" dirty="0"/>
            <a:t>has been shown to reduce illicit drug use from 29.1 to 22.5%  nine months post intervention</a:t>
          </a:r>
        </a:p>
      </dgm:t>
    </dgm:pt>
    <dgm:pt modelId="{D35FE613-84B4-4E05-A175-BDF1F38C456E}" type="parTrans" cxnId="{5BFF329C-98AC-48BB-B61F-C14EF8623F63}">
      <dgm:prSet/>
      <dgm:spPr/>
      <dgm:t>
        <a:bodyPr/>
        <a:lstStyle/>
        <a:p>
          <a:endParaRPr lang="en-US"/>
        </a:p>
      </dgm:t>
    </dgm:pt>
    <dgm:pt modelId="{02B0B69F-F079-41C4-AF41-D32F1FD45329}" type="sibTrans" cxnId="{5BFF329C-98AC-48BB-B61F-C14EF8623F63}">
      <dgm:prSet/>
      <dgm:spPr/>
      <dgm:t>
        <a:bodyPr/>
        <a:lstStyle/>
        <a:p>
          <a:endParaRPr lang="en-US"/>
        </a:p>
      </dgm:t>
    </dgm:pt>
    <dgm:pt modelId="{A174D48C-C9AB-442A-961D-8997902C1F2D}">
      <dgm:prSet/>
      <dgm:spPr/>
      <dgm:t>
        <a:bodyPr/>
        <a:lstStyle/>
        <a:p>
          <a:r>
            <a:rPr lang="en-US"/>
            <a:t>Culturally tailoring </a:t>
          </a:r>
          <a:r>
            <a:rPr lang="en-US" b="1"/>
            <a:t>public awareness campaigns </a:t>
          </a:r>
          <a:r>
            <a:rPr lang="en-US"/>
            <a:t>can be effective in increasing awareness</a:t>
          </a:r>
        </a:p>
      </dgm:t>
    </dgm:pt>
    <dgm:pt modelId="{47C9EAC6-CC9E-4402-AEF5-2195B4C69C18}" type="parTrans" cxnId="{92A915C1-7638-4201-B0FE-6DD8B8EC2FC9}">
      <dgm:prSet/>
      <dgm:spPr/>
      <dgm:t>
        <a:bodyPr/>
        <a:lstStyle/>
        <a:p>
          <a:endParaRPr lang="en-US"/>
        </a:p>
      </dgm:t>
    </dgm:pt>
    <dgm:pt modelId="{5A7CC174-FD21-4E4C-A067-7DD8870AC3C4}" type="sibTrans" cxnId="{92A915C1-7638-4201-B0FE-6DD8B8EC2FC9}">
      <dgm:prSet/>
      <dgm:spPr/>
      <dgm:t>
        <a:bodyPr/>
        <a:lstStyle/>
        <a:p>
          <a:endParaRPr lang="en-US"/>
        </a:p>
      </dgm:t>
    </dgm:pt>
    <dgm:pt modelId="{E5D240F4-43C0-4376-B5C7-9FB7A33B6056}">
      <dgm:prSet/>
      <dgm:spPr/>
      <dgm:t>
        <a:bodyPr/>
        <a:lstStyle/>
        <a:p>
          <a:r>
            <a:rPr lang="en-US"/>
            <a:t>The New Mexico Human Services Department launched a Spanish language campaign “Dose of Reality” or “El Opio Drama” consisting of 6 animated 30-second telenovela style programming to combat Opioid misuse </a:t>
          </a:r>
        </a:p>
      </dgm:t>
    </dgm:pt>
    <dgm:pt modelId="{17836688-2B7F-4296-8E77-1DEB52AD0622}" type="parTrans" cxnId="{D5A588FE-536C-4095-85F3-C30EDD0778CC}">
      <dgm:prSet/>
      <dgm:spPr/>
      <dgm:t>
        <a:bodyPr/>
        <a:lstStyle/>
        <a:p>
          <a:endParaRPr lang="en-US"/>
        </a:p>
      </dgm:t>
    </dgm:pt>
    <dgm:pt modelId="{1A8C9B48-3208-40A7-9C59-7D38A76B9235}" type="sibTrans" cxnId="{D5A588FE-536C-4095-85F3-C30EDD0778CC}">
      <dgm:prSet/>
      <dgm:spPr/>
      <dgm:t>
        <a:bodyPr/>
        <a:lstStyle/>
        <a:p>
          <a:endParaRPr lang="en-US"/>
        </a:p>
      </dgm:t>
    </dgm:pt>
    <dgm:pt modelId="{49390231-69EB-466B-B4EB-7CA232CD299A}">
      <dgm:prSet/>
      <dgm:spPr/>
      <dgm:t>
        <a:bodyPr/>
        <a:lstStyle/>
        <a:p>
          <a:r>
            <a:rPr lang="en-US"/>
            <a:t>Created to combat barrier of lack of effective bilingual education to prevention, treatment and recovery </a:t>
          </a:r>
        </a:p>
      </dgm:t>
    </dgm:pt>
    <dgm:pt modelId="{A3A92C49-CE67-4DA8-A169-E7AD8AF5C4C1}" type="parTrans" cxnId="{7E27821D-93D8-4AA4-8E63-1B1DCF642005}">
      <dgm:prSet/>
      <dgm:spPr/>
      <dgm:t>
        <a:bodyPr/>
        <a:lstStyle/>
        <a:p>
          <a:endParaRPr lang="en-US"/>
        </a:p>
      </dgm:t>
    </dgm:pt>
    <dgm:pt modelId="{5EBB7A76-40FF-4950-B006-E391A1140ABD}" type="sibTrans" cxnId="{7E27821D-93D8-4AA4-8E63-1B1DCF642005}">
      <dgm:prSet/>
      <dgm:spPr/>
      <dgm:t>
        <a:bodyPr/>
        <a:lstStyle/>
        <a:p>
          <a:endParaRPr lang="en-US"/>
        </a:p>
      </dgm:t>
    </dgm:pt>
    <dgm:pt modelId="{C9B47E03-0F47-423B-9687-80FE66D6ACC3}" type="pres">
      <dgm:prSet presAssocID="{7B18FD23-DEC2-4D7F-9692-E8DE0FCCDB6E}" presName="Name0" presStyleCnt="0">
        <dgm:presLayoutVars>
          <dgm:dir/>
          <dgm:animLvl val="lvl"/>
          <dgm:resizeHandles val="exact"/>
        </dgm:presLayoutVars>
      </dgm:prSet>
      <dgm:spPr/>
    </dgm:pt>
    <dgm:pt modelId="{A6CF7AAB-2A64-4B00-9FC7-F231A51E75C1}" type="pres">
      <dgm:prSet presAssocID="{923226A2-56D2-43B4-AF1D-22FE8A2BA90D}" presName="composite" presStyleCnt="0"/>
      <dgm:spPr/>
    </dgm:pt>
    <dgm:pt modelId="{D1470E4E-414C-4F43-9FDB-FC99DD3CAC14}" type="pres">
      <dgm:prSet presAssocID="{923226A2-56D2-43B4-AF1D-22FE8A2BA90D}" presName="parTx" presStyleLbl="alignNode1" presStyleIdx="0" presStyleCnt="2">
        <dgm:presLayoutVars>
          <dgm:chMax val="0"/>
          <dgm:chPref val="0"/>
          <dgm:bulletEnabled val="1"/>
        </dgm:presLayoutVars>
      </dgm:prSet>
      <dgm:spPr/>
    </dgm:pt>
    <dgm:pt modelId="{82EDC67C-4863-414C-B04E-CD3CB7B7E4E8}" type="pres">
      <dgm:prSet presAssocID="{923226A2-56D2-43B4-AF1D-22FE8A2BA90D}" presName="desTx" presStyleLbl="alignAccFollowNode1" presStyleIdx="0" presStyleCnt="2">
        <dgm:presLayoutVars>
          <dgm:bulletEnabled val="1"/>
        </dgm:presLayoutVars>
      </dgm:prSet>
      <dgm:spPr/>
    </dgm:pt>
    <dgm:pt modelId="{A5ACD2B2-FAD6-4AE1-8EF6-58713BC9DA15}" type="pres">
      <dgm:prSet presAssocID="{BB59989B-871F-4891-B033-1F6283BA7778}" presName="space" presStyleCnt="0"/>
      <dgm:spPr/>
    </dgm:pt>
    <dgm:pt modelId="{51171360-0823-462C-ADDD-4357674C18F5}" type="pres">
      <dgm:prSet presAssocID="{A174D48C-C9AB-442A-961D-8997902C1F2D}" presName="composite" presStyleCnt="0"/>
      <dgm:spPr/>
    </dgm:pt>
    <dgm:pt modelId="{965F6A8B-62FB-47FA-98C0-2EBE3546D1BB}" type="pres">
      <dgm:prSet presAssocID="{A174D48C-C9AB-442A-961D-8997902C1F2D}" presName="parTx" presStyleLbl="alignNode1" presStyleIdx="1" presStyleCnt="2">
        <dgm:presLayoutVars>
          <dgm:chMax val="0"/>
          <dgm:chPref val="0"/>
          <dgm:bulletEnabled val="1"/>
        </dgm:presLayoutVars>
      </dgm:prSet>
      <dgm:spPr/>
    </dgm:pt>
    <dgm:pt modelId="{1CBA5D5A-FB5B-4162-99CA-1592FA2F4054}" type="pres">
      <dgm:prSet presAssocID="{A174D48C-C9AB-442A-961D-8997902C1F2D}" presName="desTx" presStyleLbl="alignAccFollowNode1" presStyleIdx="1" presStyleCnt="2">
        <dgm:presLayoutVars>
          <dgm:bulletEnabled val="1"/>
        </dgm:presLayoutVars>
      </dgm:prSet>
      <dgm:spPr/>
    </dgm:pt>
  </dgm:ptLst>
  <dgm:cxnLst>
    <dgm:cxn modelId="{7E27821D-93D8-4AA4-8E63-1B1DCF642005}" srcId="{E5D240F4-43C0-4376-B5C7-9FB7A33B6056}" destId="{49390231-69EB-466B-B4EB-7CA232CD299A}" srcOrd="0" destOrd="0" parTransId="{A3A92C49-CE67-4DA8-A169-E7AD8AF5C4C1}" sibTransId="{5EBB7A76-40FF-4950-B006-E391A1140ABD}"/>
    <dgm:cxn modelId="{F0261A63-FF12-4198-98F3-6EFED08C6828}" type="presOf" srcId="{E5D240F4-43C0-4376-B5C7-9FB7A33B6056}" destId="{1CBA5D5A-FB5B-4162-99CA-1592FA2F4054}" srcOrd="0" destOrd="0" presId="urn:microsoft.com/office/officeart/2005/8/layout/hList1"/>
    <dgm:cxn modelId="{54AAB07A-E7A8-4CF9-A9F3-CC70B76FADFC}" type="presOf" srcId="{A174D48C-C9AB-442A-961D-8997902C1F2D}" destId="{965F6A8B-62FB-47FA-98C0-2EBE3546D1BB}" srcOrd="0" destOrd="0" presId="urn:microsoft.com/office/officeart/2005/8/layout/hList1"/>
    <dgm:cxn modelId="{C09ED37A-3187-42FF-85C3-2C7C46AD45D0}" srcId="{7B18FD23-DEC2-4D7F-9692-E8DE0FCCDB6E}" destId="{923226A2-56D2-43B4-AF1D-22FE8A2BA90D}" srcOrd="0" destOrd="0" parTransId="{D5871BF6-2EA4-4D12-B987-A0EBE7B14C95}" sibTransId="{BB59989B-871F-4891-B033-1F6283BA7778}"/>
    <dgm:cxn modelId="{6D73C07D-A434-4427-82BB-CEA9286ECDF3}" type="presOf" srcId="{D21FA081-0EBF-482F-A539-8539C7E8A814}" destId="{82EDC67C-4863-414C-B04E-CD3CB7B7E4E8}" srcOrd="0" destOrd="0" presId="urn:microsoft.com/office/officeart/2005/8/layout/hList1"/>
    <dgm:cxn modelId="{91708186-4929-45D6-9C57-4CDDAC941679}" type="presOf" srcId="{7B18FD23-DEC2-4D7F-9692-E8DE0FCCDB6E}" destId="{C9B47E03-0F47-423B-9687-80FE66D6ACC3}" srcOrd="0" destOrd="0" presId="urn:microsoft.com/office/officeart/2005/8/layout/hList1"/>
    <dgm:cxn modelId="{5BFF329C-98AC-48BB-B61F-C14EF8623F63}" srcId="{923226A2-56D2-43B4-AF1D-22FE8A2BA90D}" destId="{D21FA081-0EBF-482F-A539-8539C7E8A814}" srcOrd="0" destOrd="0" parTransId="{D35FE613-84B4-4E05-A175-BDF1F38C456E}" sibTransId="{02B0B69F-F079-41C4-AF41-D32F1FD45329}"/>
    <dgm:cxn modelId="{583287C0-998D-4945-80E2-C94C367D11EE}" type="presOf" srcId="{923226A2-56D2-43B4-AF1D-22FE8A2BA90D}" destId="{D1470E4E-414C-4F43-9FDB-FC99DD3CAC14}" srcOrd="0" destOrd="0" presId="urn:microsoft.com/office/officeart/2005/8/layout/hList1"/>
    <dgm:cxn modelId="{92A915C1-7638-4201-B0FE-6DD8B8EC2FC9}" srcId="{7B18FD23-DEC2-4D7F-9692-E8DE0FCCDB6E}" destId="{A174D48C-C9AB-442A-961D-8997902C1F2D}" srcOrd="1" destOrd="0" parTransId="{47C9EAC6-CC9E-4402-AEF5-2195B4C69C18}" sibTransId="{5A7CC174-FD21-4E4C-A067-7DD8870AC3C4}"/>
    <dgm:cxn modelId="{195898C6-87FF-4714-A827-C0A3362BF206}" type="presOf" srcId="{49390231-69EB-466B-B4EB-7CA232CD299A}" destId="{1CBA5D5A-FB5B-4162-99CA-1592FA2F4054}" srcOrd="0" destOrd="1" presId="urn:microsoft.com/office/officeart/2005/8/layout/hList1"/>
    <dgm:cxn modelId="{D5A588FE-536C-4095-85F3-C30EDD0778CC}" srcId="{A174D48C-C9AB-442A-961D-8997902C1F2D}" destId="{E5D240F4-43C0-4376-B5C7-9FB7A33B6056}" srcOrd="0" destOrd="0" parTransId="{17836688-2B7F-4296-8E77-1DEB52AD0622}" sibTransId="{1A8C9B48-3208-40A7-9C59-7D38A76B9235}"/>
    <dgm:cxn modelId="{D2E6DA06-612D-40FE-B12B-1E96D80FA4C5}" type="presParOf" srcId="{C9B47E03-0F47-423B-9687-80FE66D6ACC3}" destId="{A6CF7AAB-2A64-4B00-9FC7-F231A51E75C1}" srcOrd="0" destOrd="0" presId="urn:microsoft.com/office/officeart/2005/8/layout/hList1"/>
    <dgm:cxn modelId="{7D5670AE-B80F-44A6-B6DC-B5192D5178E3}" type="presParOf" srcId="{A6CF7AAB-2A64-4B00-9FC7-F231A51E75C1}" destId="{D1470E4E-414C-4F43-9FDB-FC99DD3CAC14}" srcOrd="0" destOrd="0" presId="urn:microsoft.com/office/officeart/2005/8/layout/hList1"/>
    <dgm:cxn modelId="{354DAB21-F17A-4E72-8A01-A24610C250E0}" type="presParOf" srcId="{A6CF7AAB-2A64-4B00-9FC7-F231A51E75C1}" destId="{82EDC67C-4863-414C-B04E-CD3CB7B7E4E8}" srcOrd="1" destOrd="0" presId="urn:microsoft.com/office/officeart/2005/8/layout/hList1"/>
    <dgm:cxn modelId="{74409F32-76EC-4A5C-A20C-DE776706E154}" type="presParOf" srcId="{C9B47E03-0F47-423B-9687-80FE66D6ACC3}" destId="{A5ACD2B2-FAD6-4AE1-8EF6-58713BC9DA15}" srcOrd="1" destOrd="0" presId="urn:microsoft.com/office/officeart/2005/8/layout/hList1"/>
    <dgm:cxn modelId="{E031D7B1-5377-4F07-B0F7-DC82954D8FF8}" type="presParOf" srcId="{C9B47E03-0F47-423B-9687-80FE66D6ACC3}" destId="{51171360-0823-462C-ADDD-4357674C18F5}" srcOrd="2" destOrd="0" presId="urn:microsoft.com/office/officeart/2005/8/layout/hList1"/>
    <dgm:cxn modelId="{B5DBF698-1BF6-4196-A978-7C8FEFDA4B79}" type="presParOf" srcId="{51171360-0823-462C-ADDD-4357674C18F5}" destId="{965F6A8B-62FB-47FA-98C0-2EBE3546D1BB}" srcOrd="0" destOrd="0" presId="urn:microsoft.com/office/officeart/2005/8/layout/hList1"/>
    <dgm:cxn modelId="{158829B3-7A1F-4DD5-9CE0-B867E5864EA6}" type="presParOf" srcId="{51171360-0823-462C-ADDD-4357674C18F5}" destId="{1CBA5D5A-FB5B-4162-99CA-1592FA2F405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B2872C-F2D5-41E8-AC72-F816BB6BAB1A}"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A874E7B6-85EF-4917-B50F-701D05CA6267}">
      <dgm:prSet phldrT="[Text]"/>
      <dgm:spPr/>
      <dgm:t>
        <a:bodyPr/>
        <a:lstStyle/>
        <a:p>
          <a:r>
            <a:rPr lang="en-US" dirty="0"/>
            <a:t>Medication Treatment</a:t>
          </a:r>
        </a:p>
      </dgm:t>
    </dgm:pt>
    <dgm:pt modelId="{E0645607-7E71-42B5-93F9-0A3DAEFF3302}" type="parTrans" cxnId="{7FE0285B-8693-4083-A482-7232072E0703}">
      <dgm:prSet/>
      <dgm:spPr/>
      <dgm:t>
        <a:bodyPr/>
        <a:lstStyle/>
        <a:p>
          <a:endParaRPr lang="en-US"/>
        </a:p>
      </dgm:t>
    </dgm:pt>
    <dgm:pt modelId="{AF79F0ED-C51F-41C1-BC86-92B0630FAAA2}" type="sibTrans" cxnId="{7FE0285B-8693-4083-A482-7232072E0703}">
      <dgm:prSet/>
      <dgm:spPr/>
      <dgm:t>
        <a:bodyPr/>
        <a:lstStyle/>
        <a:p>
          <a:endParaRPr lang="en-US"/>
        </a:p>
      </dgm:t>
    </dgm:pt>
    <dgm:pt modelId="{880320B5-C34A-4274-9A1A-98A1C186199A}">
      <dgm:prSet phldrT="[Text]" custT="1"/>
      <dgm:spPr/>
      <dgm:t>
        <a:bodyPr/>
        <a:lstStyle/>
        <a:p>
          <a:pPr algn="l"/>
          <a:r>
            <a:rPr lang="en-US" sz="1700" b="1" dirty="0"/>
            <a:t>Methadone</a:t>
          </a:r>
          <a:r>
            <a:rPr lang="en-US" sz="1700" dirty="0"/>
            <a:t>: reduces withdrawal  symptoms, cravings and blocks euphoric effects of Opioids</a:t>
          </a:r>
        </a:p>
      </dgm:t>
    </dgm:pt>
    <dgm:pt modelId="{81EC931F-9444-42D1-89CF-0A95920EC24C}" type="parTrans" cxnId="{FEEDB468-5495-44C8-8DCA-FBBF1D82BF73}">
      <dgm:prSet/>
      <dgm:spPr/>
      <dgm:t>
        <a:bodyPr/>
        <a:lstStyle/>
        <a:p>
          <a:endParaRPr lang="en-US"/>
        </a:p>
      </dgm:t>
    </dgm:pt>
    <dgm:pt modelId="{B25C84D6-4FE7-434F-9799-9F1598E887F7}" type="sibTrans" cxnId="{FEEDB468-5495-44C8-8DCA-FBBF1D82BF73}">
      <dgm:prSet/>
      <dgm:spPr/>
      <dgm:t>
        <a:bodyPr/>
        <a:lstStyle/>
        <a:p>
          <a:endParaRPr lang="en-US"/>
        </a:p>
      </dgm:t>
    </dgm:pt>
    <dgm:pt modelId="{6AA7C8BF-A03E-4768-9BF7-A5A9D9C83E06}">
      <dgm:prSet phldrT="[Text]" custT="1"/>
      <dgm:spPr/>
      <dgm:t>
        <a:bodyPr/>
        <a:lstStyle/>
        <a:p>
          <a:pPr algn="l"/>
          <a:r>
            <a:rPr lang="en-US" sz="1800" b="1" dirty="0"/>
            <a:t>Buprenorphine:</a:t>
          </a:r>
          <a:r>
            <a:rPr lang="en-US" sz="1800" dirty="0"/>
            <a:t> treats withdrawal symptoms and cravings, may be  less likely to cause dangerous side effects</a:t>
          </a:r>
        </a:p>
      </dgm:t>
    </dgm:pt>
    <dgm:pt modelId="{01DAAE3E-74B8-4305-828D-332369727F38}" type="parTrans" cxnId="{8B11305A-C1D4-44B4-9707-A1396327D289}">
      <dgm:prSet/>
      <dgm:spPr/>
      <dgm:t>
        <a:bodyPr/>
        <a:lstStyle/>
        <a:p>
          <a:endParaRPr lang="en-US"/>
        </a:p>
      </dgm:t>
    </dgm:pt>
    <dgm:pt modelId="{B851A881-C6FE-4E6B-A5A1-F4FC5BE2B500}" type="sibTrans" cxnId="{8B11305A-C1D4-44B4-9707-A1396327D289}">
      <dgm:prSet/>
      <dgm:spPr/>
      <dgm:t>
        <a:bodyPr/>
        <a:lstStyle/>
        <a:p>
          <a:endParaRPr lang="en-US"/>
        </a:p>
      </dgm:t>
    </dgm:pt>
    <dgm:pt modelId="{7D2AF1B1-452D-4D3F-9CB5-C0BA33119D03}">
      <dgm:prSet phldrT="[Text]"/>
      <dgm:spPr/>
      <dgm:t>
        <a:bodyPr/>
        <a:lstStyle/>
        <a:p>
          <a:r>
            <a:rPr lang="en-US" dirty="0"/>
            <a:t>Psychological/Behavioral Intervention</a:t>
          </a:r>
        </a:p>
      </dgm:t>
    </dgm:pt>
    <dgm:pt modelId="{CD37D405-C39D-47C8-9066-20D485EF049C}" type="sibTrans" cxnId="{A4D24672-D5DA-4D21-883A-78D54F433291}">
      <dgm:prSet/>
      <dgm:spPr/>
      <dgm:t>
        <a:bodyPr/>
        <a:lstStyle/>
        <a:p>
          <a:endParaRPr lang="en-US"/>
        </a:p>
      </dgm:t>
    </dgm:pt>
    <dgm:pt modelId="{B84D5CB3-73FC-4819-8CBD-33EEF7AD1777}" type="parTrans" cxnId="{A4D24672-D5DA-4D21-883A-78D54F433291}">
      <dgm:prSet/>
      <dgm:spPr/>
      <dgm:t>
        <a:bodyPr/>
        <a:lstStyle/>
        <a:p>
          <a:endParaRPr lang="en-US"/>
        </a:p>
      </dgm:t>
    </dgm:pt>
    <dgm:pt modelId="{D29D7B0D-FF1C-4938-8823-7067DE7843E1}">
      <dgm:prSet phldrT="[Text]" custT="1"/>
      <dgm:spPr/>
      <dgm:t>
        <a:bodyPr/>
        <a:lstStyle/>
        <a:p>
          <a:r>
            <a:rPr lang="en-US" sz="1600" b="1" dirty="0"/>
            <a:t>Naltrexone: </a:t>
          </a:r>
          <a:r>
            <a:rPr lang="en-US" sz="1600" dirty="0"/>
            <a:t>blocks euphoric and sedative effects of opioids</a:t>
          </a:r>
        </a:p>
      </dgm:t>
    </dgm:pt>
    <dgm:pt modelId="{EF8A4305-10F1-4F95-92D2-A6A5F52CAF8E}" type="parTrans" cxnId="{3A9BC23A-E3BF-464C-8443-29EE79216778}">
      <dgm:prSet/>
      <dgm:spPr/>
      <dgm:t>
        <a:bodyPr/>
        <a:lstStyle/>
        <a:p>
          <a:endParaRPr lang="en-US"/>
        </a:p>
      </dgm:t>
    </dgm:pt>
    <dgm:pt modelId="{836BA6E0-1E5D-40FE-8EF7-CCB59EA41C69}" type="sibTrans" cxnId="{3A9BC23A-E3BF-464C-8443-29EE79216778}">
      <dgm:prSet/>
      <dgm:spPr/>
      <dgm:t>
        <a:bodyPr/>
        <a:lstStyle/>
        <a:p>
          <a:endParaRPr lang="en-US"/>
        </a:p>
      </dgm:t>
    </dgm:pt>
    <dgm:pt modelId="{C5321028-F4AD-4D60-A055-F7CBBE88BAAE}">
      <dgm:prSet phldrT="[Text]" custT="1"/>
      <dgm:spPr/>
      <dgm:t>
        <a:bodyPr/>
        <a:lstStyle/>
        <a:p>
          <a:pPr algn="l"/>
          <a:r>
            <a:rPr lang="en-US" sz="1700" dirty="0"/>
            <a:t>Dispensed in federally regulated OTP</a:t>
          </a:r>
        </a:p>
      </dgm:t>
    </dgm:pt>
    <dgm:pt modelId="{A22D1EC6-2A94-4FB6-BCA7-2B0FA6C01AC1}" type="parTrans" cxnId="{E743ECA4-A6D2-4330-9DDB-1F839787F66E}">
      <dgm:prSet/>
      <dgm:spPr/>
      <dgm:t>
        <a:bodyPr/>
        <a:lstStyle/>
        <a:p>
          <a:endParaRPr lang="en-US"/>
        </a:p>
      </dgm:t>
    </dgm:pt>
    <dgm:pt modelId="{50856E38-BB1A-4C58-8E8E-842C0ADE2574}" type="sibTrans" cxnId="{E743ECA4-A6D2-4330-9DDB-1F839787F66E}">
      <dgm:prSet/>
      <dgm:spPr/>
      <dgm:t>
        <a:bodyPr/>
        <a:lstStyle/>
        <a:p>
          <a:endParaRPr lang="en-US"/>
        </a:p>
      </dgm:t>
    </dgm:pt>
    <dgm:pt modelId="{BE8B5069-7EC3-4CB1-82E3-5073B445A7C6}">
      <dgm:prSet phldrT="[Text]" custT="1"/>
      <dgm:spPr/>
      <dgm:t>
        <a:bodyPr/>
        <a:lstStyle/>
        <a:p>
          <a:pPr algn="l"/>
          <a:r>
            <a:rPr lang="en-US" sz="1800" dirty="0"/>
            <a:t>Prescribed and dispensed outside OTP by physician</a:t>
          </a:r>
        </a:p>
      </dgm:t>
    </dgm:pt>
    <dgm:pt modelId="{16E84330-84D4-4883-B87D-7ACFC80CE631}" type="parTrans" cxnId="{7B0872CF-F1E5-469E-ADE5-837E96ED1284}">
      <dgm:prSet/>
      <dgm:spPr/>
      <dgm:t>
        <a:bodyPr/>
        <a:lstStyle/>
        <a:p>
          <a:endParaRPr lang="en-US"/>
        </a:p>
      </dgm:t>
    </dgm:pt>
    <dgm:pt modelId="{01668661-4E61-4983-BA7D-960C7848FA8C}" type="sibTrans" cxnId="{7B0872CF-F1E5-469E-ADE5-837E96ED1284}">
      <dgm:prSet/>
      <dgm:spPr/>
      <dgm:t>
        <a:bodyPr/>
        <a:lstStyle/>
        <a:p>
          <a:endParaRPr lang="en-US"/>
        </a:p>
      </dgm:t>
    </dgm:pt>
    <dgm:pt modelId="{5C85D5D3-3F3C-4CD1-B53F-BAA9B6FDF629}">
      <dgm:prSet phldrT="[Text]" custT="1"/>
      <dgm:spPr/>
      <dgm:t>
        <a:bodyPr/>
        <a:lstStyle/>
        <a:p>
          <a:r>
            <a:rPr lang="en-US" sz="1600" dirty="0"/>
            <a:t>Administered by licensed medical practitioner or pharmacist  </a:t>
          </a:r>
        </a:p>
      </dgm:t>
    </dgm:pt>
    <dgm:pt modelId="{E5E36C39-6614-41C1-B0E7-0FB0B9A56704}" type="parTrans" cxnId="{0429E32E-A8BC-4BFE-9317-A8D16CD3B7F0}">
      <dgm:prSet/>
      <dgm:spPr/>
      <dgm:t>
        <a:bodyPr/>
        <a:lstStyle/>
        <a:p>
          <a:endParaRPr lang="en-US"/>
        </a:p>
      </dgm:t>
    </dgm:pt>
    <dgm:pt modelId="{2F20C447-09D7-4489-9BBB-F6AB1AB1DA1F}" type="sibTrans" cxnId="{0429E32E-A8BC-4BFE-9317-A8D16CD3B7F0}">
      <dgm:prSet/>
      <dgm:spPr/>
      <dgm:t>
        <a:bodyPr/>
        <a:lstStyle/>
        <a:p>
          <a:endParaRPr lang="en-US"/>
        </a:p>
      </dgm:t>
    </dgm:pt>
    <dgm:pt modelId="{67F6C251-021B-4ED3-8096-4B6F7396B9D2}">
      <dgm:prSet phldrT="[Text]"/>
      <dgm:spPr/>
      <dgm:t>
        <a:bodyPr/>
        <a:lstStyle/>
        <a:p>
          <a:pPr algn="l"/>
          <a:r>
            <a:rPr lang="en-US" dirty="0"/>
            <a:t>May include CBT contingency management, and structured family therapy</a:t>
          </a:r>
        </a:p>
      </dgm:t>
    </dgm:pt>
    <dgm:pt modelId="{46AB1E3A-6BEE-4AFB-8609-206198D57409}" type="parTrans" cxnId="{E235B79A-B951-4611-B0FB-7D9A8C7E3554}">
      <dgm:prSet/>
      <dgm:spPr/>
      <dgm:t>
        <a:bodyPr/>
        <a:lstStyle/>
        <a:p>
          <a:endParaRPr lang="en-US"/>
        </a:p>
      </dgm:t>
    </dgm:pt>
    <dgm:pt modelId="{CBD04D22-6F9F-402D-90B2-B7C977E5BA6D}" type="sibTrans" cxnId="{E235B79A-B951-4611-B0FB-7D9A8C7E3554}">
      <dgm:prSet/>
      <dgm:spPr/>
      <dgm:t>
        <a:bodyPr/>
        <a:lstStyle/>
        <a:p>
          <a:endParaRPr lang="en-US"/>
        </a:p>
      </dgm:t>
    </dgm:pt>
    <dgm:pt modelId="{B3EA8B15-EF60-4E6B-893E-DBCAEA3FE391}">
      <dgm:prSet phldrT="[Text]"/>
      <dgm:spPr/>
      <dgm:t>
        <a:bodyPr/>
        <a:lstStyle/>
        <a:p>
          <a:pPr algn="l"/>
          <a:r>
            <a:rPr lang="en-US" dirty="0"/>
            <a:t>Motivational Interviewing also been shown to be effective for OUD combined with medications</a:t>
          </a:r>
        </a:p>
      </dgm:t>
    </dgm:pt>
    <dgm:pt modelId="{6E274D76-7C8F-4420-9D60-B0300010BEFC}" type="parTrans" cxnId="{BD2879FB-D665-4E24-80D3-EB6A8A638EF0}">
      <dgm:prSet/>
      <dgm:spPr/>
      <dgm:t>
        <a:bodyPr/>
        <a:lstStyle/>
        <a:p>
          <a:endParaRPr lang="en-US"/>
        </a:p>
      </dgm:t>
    </dgm:pt>
    <dgm:pt modelId="{E613D781-98EA-4340-8013-295AB64B6816}" type="sibTrans" cxnId="{BD2879FB-D665-4E24-80D3-EB6A8A638EF0}">
      <dgm:prSet/>
      <dgm:spPr/>
      <dgm:t>
        <a:bodyPr/>
        <a:lstStyle/>
        <a:p>
          <a:endParaRPr lang="en-US"/>
        </a:p>
      </dgm:t>
    </dgm:pt>
    <dgm:pt modelId="{BBF42F8E-6DFB-468A-B7E4-8112A437927D}" type="pres">
      <dgm:prSet presAssocID="{29B2872C-F2D5-41E8-AC72-F816BB6BAB1A}" presName="diagram" presStyleCnt="0">
        <dgm:presLayoutVars>
          <dgm:chPref val="1"/>
          <dgm:dir/>
          <dgm:animOne val="branch"/>
          <dgm:animLvl val="lvl"/>
          <dgm:resizeHandles/>
        </dgm:presLayoutVars>
      </dgm:prSet>
      <dgm:spPr/>
    </dgm:pt>
    <dgm:pt modelId="{738091C6-220C-45E7-ABB1-062DBA84CECB}" type="pres">
      <dgm:prSet presAssocID="{A874E7B6-85EF-4917-B50F-701D05CA6267}" presName="root" presStyleCnt="0"/>
      <dgm:spPr/>
    </dgm:pt>
    <dgm:pt modelId="{6820FDAE-C70F-482E-B7C9-B55E44FAE58A}" type="pres">
      <dgm:prSet presAssocID="{A874E7B6-85EF-4917-B50F-701D05CA6267}" presName="rootComposite" presStyleCnt="0"/>
      <dgm:spPr/>
    </dgm:pt>
    <dgm:pt modelId="{937D1B99-9E3A-4468-93E5-D985B67A8469}" type="pres">
      <dgm:prSet presAssocID="{A874E7B6-85EF-4917-B50F-701D05CA6267}" presName="rootText" presStyleLbl="node1" presStyleIdx="0" presStyleCnt="2" custScaleX="210680"/>
      <dgm:spPr/>
    </dgm:pt>
    <dgm:pt modelId="{A69807D6-35B8-462E-A800-3AA6E4938155}" type="pres">
      <dgm:prSet presAssocID="{A874E7B6-85EF-4917-B50F-701D05CA6267}" presName="rootConnector" presStyleLbl="node1" presStyleIdx="0" presStyleCnt="2"/>
      <dgm:spPr/>
    </dgm:pt>
    <dgm:pt modelId="{5550CC1E-C27A-43B0-9CAF-100E4DB1A444}" type="pres">
      <dgm:prSet presAssocID="{A874E7B6-85EF-4917-B50F-701D05CA6267}" presName="childShape" presStyleCnt="0"/>
      <dgm:spPr/>
    </dgm:pt>
    <dgm:pt modelId="{4DC71916-A5C7-43C6-BB9B-FA0269CD9F00}" type="pres">
      <dgm:prSet presAssocID="{81EC931F-9444-42D1-89CF-0A95920EC24C}" presName="Name13" presStyleLbl="parChTrans1D2" presStyleIdx="0" presStyleCnt="5"/>
      <dgm:spPr/>
    </dgm:pt>
    <dgm:pt modelId="{C65AAA57-C094-4EE3-921C-044CF5607764}" type="pres">
      <dgm:prSet presAssocID="{880320B5-C34A-4274-9A1A-98A1C186199A}" presName="childText" presStyleLbl="bgAcc1" presStyleIdx="0" presStyleCnt="5" custScaleX="207335" custScaleY="104142">
        <dgm:presLayoutVars>
          <dgm:bulletEnabled val="1"/>
        </dgm:presLayoutVars>
      </dgm:prSet>
      <dgm:spPr/>
    </dgm:pt>
    <dgm:pt modelId="{B7D43F2F-8A99-4BF0-9BEC-1E19806B1AC9}" type="pres">
      <dgm:prSet presAssocID="{01DAAE3E-74B8-4305-828D-332369727F38}" presName="Name13" presStyleLbl="parChTrans1D2" presStyleIdx="1" presStyleCnt="5"/>
      <dgm:spPr/>
    </dgm:pt>
    <dgm:pt modelId="{694813A3-53F1-4D7A-8917-E792272121B3}" type="pres">
      <dgm:prSet presAssocID="{6AA7C8BF-A03E-4768-9BF7-A5A9D9C83E06}" presName="childText" presStyleLbl="bgAcc1" presStyleIdx="1" presStyleCnt="5" custScaleX="211504" custScaleY="125447">
        <dgm:presLayoutVars>
          <dgm:bulletEnabled val="1"/>
        </dgm:presLayoutVars>
      </dgm:prSet>
      <dgm:spPr/>
    </dgm:pt>
    <dgm:pt modelId="{E3D1D608-4B71-4B27-9217-F3560A4E421C}" type="pres">
      <dgm:prSet presAssocID="{EF8A4305-10F1-4F95-92D2-A6A5F52CAF8E}" presName="Name13" presStyleLbl="parChTrans1D2" presStyleIdx="2" presStyleCnt="5"/>
      <dgm:spPr/>
    </dgm:pt>
    <dgm:pt modelId="{F2B776D0-2748-4B7E-AC09-0BBEFB3F223E}" type="pres">
      <dgm:prSet presAssocID="{D29D7B0D-FF1C-4938-8823-7067DE7843E1}" presName="childText" presStyleLbl="bgAcc1" presStyleIdx="2" presStyleCnt="5" custScaleX="207964" custScaleY="88800">
        <dgm:presLayoutVars>
          <dgm:bulletEnabled val="1"/>
        </dgm:presLayoutVars>
      </dgm:prSet>
      <dgm:spPr/>
    </dgm:pt>
    <dgm:pt modelId="{4F7A8F2E-2EF2-4355-87C4-C68ABEB8E91D}" type="pres">
      <dgm:prSet presAssocID="{7D2AF1B1-452D-4D3F-9CB5-C0BA33119D03}" presName="root" presStyleCnt="0"/>
      <dgm:spPr/>
    </dgm:pt>
    <dgm:pt modelId="{26019DAC-C8BF-48CA-AD54-58B3627B88DD}" type="pres">
      <dgm:prSet presAssocID="{7D2AF1B1-452D-4D3F-9CB5-C0BA33119D03}" presName="rootComposite" presStyleCnt="0"/>
      <dgm:spPr/>
    </dgm:pt>
    <dgm:pt modelId="{0DAC7DDF-0363-46B9-A518-D48A6797FBAB}" type="pres">
      <dgm:prSet presAssocID="{7D2AF1B1-452D-4D3F-9CB5-C0BA33119D03}" presName="rootText" presStyleLbl="node1" presStyleIdx="1" presStyleCnt="2" custScaleX="204069"/>
      <dgm:spPr/>
    </dgm:pt>
    <dgm:pt modelId="{1B1A5B14-210B-4A2F-AB3D-D2B0B8406073}" type="pres">
      <dgm:prSet presAssocID="{7D2AF1B1-452D-4D3F-9CB5-C0BA33119D03}" presName="rootConnector" presStyleLbl="node1" presStyleIdx="1" presStyleCnt="2"/>
      <dgm:spPr/>
    </dgm:pt>
    <dgm:pt modelId="{6323224D-D580-4633-BCA3-17BF7EEAFF98}" type="pres">
      <dgm:prSet presAssocID="{7D2AF1B1-452D-4D3F-9CB5-C0BA33119D03}" presName="childShape" presStyleCnt="0"/>
      <dgm:spPr/>
    </dgm:pt>
    <dgm:pt modelId="{8C718E1D-8C2E-42C8-8D4A-C3BF99597321}" type="pres">
      <dgm:prSet presAssocID="{46AB1E3A-6BEE-4AFB-8609-206198D57409}" presName="Name13" presStyleLbl="parChTrans1D2" presStyleIdx="3" presStyleCnt="5"/>
      <dgm:spPr/>
    </dgm:pt>
    <dgm:pt modelId="{904E00E6-F93E-42D7-8A38-65C17078C900}" type="pres">
      <dgm:prSet presAssocID="{67F6C251-021B-4ED3-8096-4B6F7396B9D2}" presName="childText" presStyleLbl="bgAcc1" presStyleIdx="3" presStyleCnt="5" custScaleX="223981">
        <dgm:presLayoutVars>
          <dgm:bulletEnabled val="1"/>
        </dgm:presLayoutVars>
      </dgm:prSet>
      <dgm:spPr/>
    </dgm:pt>
    <dgm:pt modelId="{3245CC99-C874-4804-8FA4-F2606CE00496}" type="pres">
      <dgm:prSet presAssocID="{6E274D76-7C8F-4420-9D60-B0300010BEFC}" presName="Name13" presStyleLbl="parChTrans1D2" presStyleIdx="4" presStyleCnt="5"/>
      <dgm:spPr/>
    </dgm:pt>
    <dgm:pt modelId="{88CCCE6B-AD47-4649-A2C9-FE4C492EC690}" type="pres">
      <dgm:prSet presAssocID="{B3EA8B15-EF60-4E6B-893E-DBCAEA3FE391}" presName="childText" presStyleLbl="bgAcc1" presStyleIdx="4" presStyleCnt="5" custScaleX="228525" custScaleY="89523">
        <dgm:presLayoutVars>
          <dgm:bulletEnabled val="1"/>
        </dgm:presLayoutVars>
      </dgm:prSet>
      <dgm:spPr/>
    </dgm:pt>
  </dgm:ptLst>
  <dgm:cxnLst>
    <dgm:cxn modelId="{1C1FF711-8FD7-46F0-B618-04BACD56E658}" type="presOf" srcId="{6E274D76-7C8F-4420-9D60-B0300010BEFC}" destId="{3245CC99-C874-4804-8FA4-F2606CE00496}" srcOrd="0" destOrd="0" presId="urn:microsoft.com/office/officeart/2005/8/layout/hierarchy3"/>
    <dgm:cxn modelId="{639B9E14-6408-4336-B90A-59BB0C8E3C33}" type="presOf" srcId="{7D2AF1B1-452D-4D3F-9CB5-C0BA33119D03}" destId="{1B1A5B14-210B-4A2F-AB3D-D2B0B8406073}" srcOrd="1" destOrd="0" presId="urn:microsoft.com/office/officeart/2005/8/layout/hierarchy3"/>
    <dgm:cxn modelId="{0429E32E-A8BC-4BFE-9317-A8D16CD3B7F0}" srcId="{D29D7B0D-FF1C-4938-8823-7067DE7843E1}" destId="{5C85D5D3-3F3C-4CD1-B53F-BAA9B6FDF629}" srcOrd="0" destOrd="0" parTransId="{E5E36C39-6614-41C1-B0E7-0FB0B9A56704}" sibTransId="{2F20C447-09D7-4489-9BBB-F6AB1AB1DA1F}"/>
    <dgm:cxn modelId="{3A9BC23A-E3BF-464C-8443-29EE79216778}" srcId="{A874E7B6-85EF-4917-B50F-701D05CA6267}" destId="{D29D7B0D-FF1C-4938-8823-7067DE7843E1}" srcOrd="2" destOrd="0" parTransId="{EF8A4305-10F1-4F95-92D2-A6A5F52CAF8E}" sibTransId="{836BA6E0-1E5D-40FE-8EF7-CCB59EA41C69}"/>
    <dgm:cxn modelId="{7FE0285B-8693-4083-A482-7232072E0703}" srcId="{29B2872C-F2D5-41E8-AC72-F816BB6BAB1A}" destId="{A874E7B6-85EF-4917-B50F-701D05CA6267}" srcOrd="0" destOrd="0" parTransId="{E0645607-7E71-42B5-93F9-0A3DAEFF3302}" sibTransId="{AF79F0ED-C51F-41C1-BC86-92B0630FAAA2}"/>
    <dgm:cxn modelId="{FEEDB468-5495-44C8-8DCA-FBBF1D82BF73}" srcId="{A874E7B6-85EF-4917-B50F-701D05CA6267}" destId="{880320B5-C34A-4274-9A1A-98A1C186199A}" srcOrd="0" destOrd="0" parTransId="{81EC931F-9444-42D1-89CF-0A95920EC24C}" sibTransId="{B25C84D6-4FE7-434F-9799-9F1598E887F7}"/>
    <dgm:cxn modelId="{624D804F-8D89-4182-92DF-05B26742D2D2}" type="presOf" srcId="{880320B5-C34A-4274-9A1A-98A1C186199A}" destId="{C65AAA57-C094-4EE3-921C-044CF5607764}" srcOrd="0" destOrd="0" presId="urn:microsoft.com/office/officeart/2005/8/layout/hierarchy3"/>
    <dgm:cxn modelId="{A4D24672-D5DA-4D21-883A-78D54F433291}" srcId="{29B2872C-F2D5-41E8-AC72-F816BB6BAB1A}" destId="{7D2AF1B1-452D-4D3F-9CB5-C0BA33119D03}" srcOrd="1" destOrd="0" parTransId="{B84D5CB3-73FC-4819-8CBD-33EEF7AD1777}" sibTransId="{CD37D405-C39D-47C8-9066-20D485EF049C}"/>
    <dgm:cxn modelId="{5D013076-3FC8-40D0-A74A-2EA3189F2B4F}" type="presOf" srcId="{5C85D5D3-3F3C-4CD1-B53F-BAA9B6FDF629}" destId="{F2B776D0-2748-4B7E-AC09-0BBEFB3F223E}" srcOrd="0" destOrd="1" presId="urn:microsoft.com/office/officeart/2005/8/layout/hierarchy3"/>
    <dgm:cxn modelId="{8B11305A-C1D4-44B4-9707-A1396327D289}" srcId="{A874E7B6-85EF-4917-B50F-701D05CA6267}" destId="{6AA7C8BF-A03E-4768-9BF7-A5A9D9C83E06}" srcOrd="1" destOrd="0" parTransId="{01DAAE3E-74B8-4305-828D-332369727F38}" sibTransId="{B851A881-C6FE-4E6B-A5A1-F4FC5BE2B500}"/>
    <dgm:cxn modelId="{E235B79A-B951-4611-B0FB-7D9A8C7E3554}" srcId="{7D2AF1B1-452D-4D3F-9CB5-C0BA33119D03}" destId="{67F6C251-021B-4ED3-8096-4B6F7396B9D2}" srcOrd="0" destOrd="0" parTransId="{46AB1E3A-6BEE-4AFB-8609-206198D57409}" sibTransId="{CBD04D22-6F9F-402D-90B2-B7C977E5BA6D}"/>
    <dgm:cxn modelId="{E743ECA4-A6D2-4330-9DDB-1F839787F66E}" srcId="{880320B5-C34A-4274-9A1A-98A1C186199A}" destId="{C5321028-F4AD-4D60-A055-F7CBBE88BAAE}" srcOrd="0" destOrd="0" parTransId="{A22D1EC6-2A94-4FB6-BCA7-2B0FA6C01AC1}" sibTransId="{50856E38-BB1A-4C58-8E8E-842C0ADE2574}"/>
    <dgm:cxn modelId="{4EA49EA6-0A07-4862-A57A-E9DFF65A45E7}" type="presOf" srcId="{C5321028-F4AD-4D60-A055-F7CBBE88BAAE}" destId="{C65AAA57-C094-4EE3-921C-044CF5607764}" srcOrd="0" destOrd="1" presId="urn:microsoft.com/office/officeart/2005/8/layout/hierarchy3"/>
    <dgm:cxn modelId="{CC8701B0-A83E-476A-94D1-D7EFF2114A0D}" type="presOf" srcId="{D29D7B0D-FF1C-4938-8823-7067DE7843E1}" destId="{F2B776D0-2748-4B7E-AC09-0BBEFB3F223E}" srcOrd="0" destOrd="0" presId="urn:microsoft.com/office/officeart/2005/8/layout/hierarchy3"/>
    <dgm:cxn modelId="{0A13D0B0-CC7C-4110-9B08-8A64E39D6206}" type="presOf" srcId="{81EC931F-9444-42D1-89CF-0A95920EC24C}" destId="{4DC71916-A5C7-43C6-BB9B-FA0269CD9F00}" srcOrd="0" destOrd="0" presId="urn:microsoft.com/office/officeart/2005/8/layout/hierarchy3"/>
    <dgm:cxn modelId="{BB10D4B0-8E3B-429D-AEB2-377AB6C9B749}" type="presOf" srcId="{01DAAE3E-74B8-4305-828D-332369727F38}" destId="{B7D43F2F-8A99-4BF0-9BEC-1E19806B1AC9}" srcOrd="0" destOrd="0" presId="urn:microsoft.com/office/officeart/2005/8/layout/hierarchy3"/>
    <dgm:cxn modelId="{5D0A93B8-44E1-4200-8726-C8F99D1BFE87}" type="presOf" srcId="{29B2872C-F2D5-41E8-AC72-F816BB6BAB1A}" destId="{BBF42F8E-6DFB-468A-B7E4-8112A437927D}" srcOrd="0" destOrd="0" presId="urn:microsoft.com/office/officeart/2005/8/layout/hierarchy3"/>
    <dgm:cxn modelId="{EB25EEB8-A4E8-4042-A3B8-ACA88D7F694A}" type="presOf" srcId="{7D2AF1B1-452D-4D3F-9CB5-C0BA33119D03}" destId="{0DAC7DDF-0363-46B9-A518-D48A6797FBAB}" srcOrd="0" destOrd="0" presId="urn:microsoft.com/office/officeart/2005/8/layout/hierarchy3"/>
    <dgm:cxn modelId="{6F525EC3-FB6E-42E3-BAB3-E3D1A4F60346}" type="presOf" srcId="{46AB1E3A-6BEE-4AFB-8609-206198D57409}" destId="{8C718E1D-8C2E-42C8-8D4A-C3BF99597321}" srcOrd="0" destOrd="0" presId="urn:microsoft.com/office/officeart/2005/8/layout/hierarchy3"/>
    <dgm:cxn modelId="{542639C5-A322-4486-8B5B-8C9872EF3624}" type="presOf" srcId="{6AA7C8BF-A03E-4768-9BF7-A5A9D9C83E06}" destId="{694813A3-53F1-4D7A-8917-E792272121B3}" srcOrd="0" destOrd="0" presId="urn:microsoft.com/office/officeart/2005/8/layout/hierarchy3"/>
    <dgm:cxn modelId="{7DBF57CC-827C-4371-840D-04517C75894D}" type="presOf" srcId="{67F6C251-021B-4ED3-8096-4B6F7396B9D2}" destId="{904E00E6-F93E-42D7-8A38-65C17078C900}" srcOrd="0" destOrd="0" presId="urn:microsoft.com/office/officeart/2005/8/layout/hierarchy3"/>
    <dgm:cxn modelId="{7B0872CF-F1E5-469E-ADE5-837E96ED1284}" srcId="{6AA7C8BF-A03E-4768-9BF7-A5A9D9C83E06}" destId="{BE8B5069-7EC3-4CB1-82E3-5073B445A7C6}" srcOrd="0" destOrd="0" parTransId="{16E84330-84D4-4883-B87D-7ACFC80CE631}" sibTransId="{01668661-4E61-4983-BA7D-960C7848FA8C}"/>
    <dgm:cxn modelId="{355A95CF-9B36-43D6-9A87-A67351B3BA35}" type="presOf" srcId="{B3EA8B15-EF60-4E6B-893E-DBCAEA3FE391}" destId="{88CCCE6B-AD47-4649-A2C9-FE4C492EC690}" srcOrd="0" destOrd="0" presId="urn:microsoft.com/office/officeart/2005/8/layout/hierarchy3"/>
    <dgm:cxn modelId="{162B3FDD-3D77-4696-A2D0-74896A60057E}" type="presOf" srcId="{A874E7B6-85EF-4917-B50F-701D05CA6267}" destId="{937D1B99-9E3A-4468-93E5-D985B67A8469}" srcOrd="0" destOrd="0" presId="urn:microsoft.com/office/officeart/2005/8/layout/hierarchy3"/>
    <dgm:cxn modelId="{838E3FEB-E886-4C78-AB7A-E7FF5DD8E6D4}" type="presOf" srcId="{A874E7B6-85EF-4917-B50F-701D05CA6267}" destId="{A69807D6-35B8-462E-A800-3AA6E4938155}" srcOrd="1" destOrd="0" presId="urn:microsoft.com/office/officeart/2005/8/layout/hierarchy3"/>
    <dgm:cxn modelId="{A2182DF2-38CE-4DA7-BBCE-F5DF3EB957BF}" type="presOf" srcId="{BE8B5069-7EC3-4CB1-82E3-5073B445A7C6}" destId="{694813A3-53F1-4D7A-8917-E792272121B3}" srcOrd="0" destOrd="1" presId="urn:microsoft.com/office/officeart/2005/8/layout/hierarchy3"/>
    <dgm:cxn modelId="{B67CE3F5-E544-437D-ADBF-9487614EE24E}" type="presOf" srcId="{EF8A4305-10F1-4F95-92D2-A6A5F52CAF8E}" destId="{E3D1D608-4B71-4B27-9217-F3560A4E421C}" srcOrd="0" destOrd="0" presId="urn:microsoft.com/office/officeart/2005/8/layout/hierarchy3"/>
    <dgm:cxn modelId="{BD2879FB-D665-4E24-80D3-EB6A8A638EF0}" srcId="{7D2AF1B1-452D-4D3F-9CB5-C0BA33119D03}" destId="{B3EA8B15-EF60-4E6B-893E-DBCAEA3FE391}" srcOrd="1" destOrd="0" parTransId="{6E274D76-7C8F-4420-9D60-B0300010BEFC}" sibTransId="{E613D781-98EA-4340-8013-295AB64B6816}"/>
    <dgm:cxn modelId="{76AB438A-F4C2-4EB3-8F02-7057E74C07FE}" type="presParOf" srcId="{BBF42F8E-6DFB-468A-B7E4-8112A437927D}" destId="{738091C6-220C-45E7-ABB1-062DBA84CECB}" srcOrd="0" destOrd="0" presId="urn:microsoft.com/office/officeart/2005/8/layout/hierarchy3"/>
    <dgm:cxn modelId="{EF9DF1DA-407F-451A-8FCC-CD8FA2C37A4C}" type="presParOf" srcId="{738091C6-220C-45E7-ABB1-062DBA84CECB}" destId="{6820FDAE-C70F-482E-B7C9-B55E44FAE58A}" srcOrd="0" destOrd="0" presId="urn:microsoft.com/office/officeart/2005/8/layout/hierarchy3"/>
    <dgm:cxn modelId="{9B9DBB6C-6692-4A18-BAA4-5DCD0E1AFC30}" type="presParOf" srcId="{6820FDAE-C70F-482E-B7C9-B55E44FAE58A}" destId="{937D1B99-9E3A-4468-93E5-D985B67A8469}" srcOrd="0" destOrd="0" presId="urn:microsoft.com/office/officeart/2005/8/layout/hierarchy3"/>
    <dgm:cxn modelId="{58F0B7F1-8F25-4CCE-8B8E-CDC558BC3F1C}" type="presParOf" srcId="{6820FDAE-C70F-482E-B7C9-B55E44FAE58A}" destId="{A69807D6-35B8-462E-A800-3AA6E4938155}" srcOrd="1" destOrd="0" presId="urn:microsoft.com/office/officeart/2005/8/layout/hierarchy3"/>
    <dgm:cxn modelId="{C3CD4BC0-2FBE-487E-8A5F-07D4F59E94D6}" type="presParOf" srcId="{738091C6-220C-45E7-ABB1-062DBA84CECB}" destId="{5550CC1E-C27A-43B0-9CAF-100E4DB1A444}" srcOrd="1" destOrd="0" presId="urn:microsoft.com/office/officeart/2005/8/layout/hierarchy3"/>
    <dgm:cxn modelId="{849BF620-F52C-4892-BBC9-4D559ECF6F10}" type="presParOf" srcId="{5550CC1E-C27A-43B0-9CAF-100E4DB1A444}" destId="{4DC71916-A5C7-43C6-BB9B-FA0269CD9F00}" srcOrd="0" destOrd="0" presId="urn:microsoft.com/office/officeart/2005/8/layout/hierarchy3"/>
    <dgm:cxn modelId="{7204F1BA-F309-4693-9238-76BC192F56D2}" type="presParOf" srcId="{5550CC1E-C27A-43B0-9CAF-100E4DB1A444}" destId="{C65AAA57-C094-4EE3-921C-044CF5607764}" srcOrd="1" destOrd="0" presId="urn:microsoft.com/office/officeart/2005/8/layout/hierarchy3"/>
    <dgm:cxn modelId="{26D3FF96-BBC5-4D6C-BD42-B063B9DB8710}" type="presParOf" srcId="{5550CC1E-C27A-43B0-9CAF-100E4DB1A444}" destId="{B7D43F2F-8A99-4BF0-9BEC-1E19806B1AC9}" srcOrd="2" destOrd="0" presId="urn:microsoft.com/office/officeart/2005/8/layout/hierarchy3"/>
    <dgm:cxn modelId="{BD389793-755C-49C6-9675-FF5695EAE8C0}" type="presParOf" srcId="{5550CC1E-C27A-43B0-9CAF-100E4DB1A444}" destId="{694813A3-53F1-4D7A-8917-E792272121B3}" srcOrd="3" destOrd="0" presId="urn:microsoft.com/office/officeart/2005/8/layout/hierarchy3"/>
    <dgm:cxn modelId="{16468B86-483E-4110-BF08-15634B3331FA}" type="presParOf" srcId="{5550CC1E-C27A-43B0-9CAF-100E4DB1A444}" destId="{E3D1D608-4B71-4B27-9217-F3560A4E421C}" srcOrd="4" destOrd="0" presId="urn:microsoft.com/office/officeart/2005/8/layout/hierarchy3"/>
    <dgm:cxn modelId="{01B05C7E-F195-4898-8DD7-0A964165C73B}" type="presParOf" srcId="{5550CC1E-C27A-43B0-9CAF-100E4DB1A444}" destId="{F2B776D0-2748-4B7E-AC09-0BBEFB3F223E}" srcOrd="5" destOrd="0" presId="urn:microsoft.com/office/officeart/2005/8/layout/hierarchy3"/>
    <dgm:cxn modelId="{B3FE069B-660C-4185-B095-FEBA074F1A7F}" type="presParOf" srcId="{BBF42F8E-6DFB-468A-B7E4-8112A437927D}" destId="{4F7A8F2E-2EF2-4355-87C4-C68ABEB8E91D}" srcOrd="1" destOrd="0" presId="urn:microsoft.com/office/officeart/2005/8/layout/hierarchy3"/>
    <dgm:cxn modelId="{3316D528-DD12-4D7C-ACD3-DB5366DFBD51}" type="presParOf" srcId="{4F7A8F2E-2EF2-4355-87C4-C68ABEB8E91D}" destId="{26019DAC-C8BF-48CA-AD54-58B3627B88DD}" srcOrd="0" destOrd="0" presId="urn:microsoft.com/office/officeart/2005/8/layout/hierarchy3"/>
    <dgm:cxn modelId="{3898717A-2134-439C-A3B7-B152D67030D5}" type="presParOf" srcId="{26019DAC-C8BF-48CA-AD54-58B3627B88DD}" destId="{0DAC7DDF-0363-46B9-A518-D48A6797FBAB}" srcOrd="0" destOrd="0" presId="urn:microsoft.com/office/officeart/2005/8/layout/hierarchy3"/>
    <dgm:cxn modelId="{00907B70-F9BF-438C-BA96-F7AF67446903}" type="presParOf" srcId="{26019DAC-C8BF-48CA-AD54-58B3627B88DD}" destId="{1B1A5B14-210B-4A2F-AB3D-D2B0B8406073}" srcOrd="1" destOrd="0" presId="urn:microsoft.com/office/officeart/2005/8/layout/hierarchy3"/>
    <dgm:cxn modelId="{9211F9C8-369B-4149-A2A8-4D4EF72D3EE3}" type="presParOf" srcId="{4F7A8F2E-2EF2-4355-87C4-C68ABEB8E91D}" destId="{6323224D-D580-4633-BCA3-17BF7EEAFF98}" srcOrd="1" destOrd="0" presId="urn:microsoft.com/office/officeart/2005/8/layout/hierarchy3"/>
    <dgm:cxn modelId="{5C60242D-5ADB-4BE1-B197-4527A82790DB}" type="presParOf" srcId="{6323224D-D580-4633-BCA3-17BF7EEAFF98}" destId="{8C718E1D-8C2E-42C8-8D4A-C3BF99597321}" srcOrd="0" destOrd="0" presId="urn:microsoft.com/office/officeart/2005/8/layout/hierarchy3"/>
    <dgm:cxn modelId="{F91224DD-3A28-431E-9569-F7FFECA3FAA4}" type="presParOf" srcId="{6323224D-D580-4633-BCA3-17BF7EEAFF98}" destId="{904E00E6-F93E-42D7-8A38-65C17078C900}" srcOrd="1" destOrd="0" presId="urn:microsoft.com/office/officeart/2005/8/layout/hierarchy3"/>
    <dgm:cxn modelId="{5DC3E660-1DB4-4A2D-911C-3B520AD01339}" type="presParOf" srcId="{6323224D-D580-4633-BCA3-17BF7EEAFF98}" destId="{3245CC99-C874-4804-8FA4-F2606CE00496}" srcOrd="2" destOrd="0" presId="urn:microsoft.com/office/officeart/2005/8/layout/hierarchy3"/>
    <dgm:cxn modelId="{B4DCF644-5057-47F0-A60E-4C3AB8A51A85}" type="presParOf" srcId="{6323224D-D580-4633-BCA3-17BF7EEAFF98}" destId="{88CCCE6B-AD47-4649-A2C9-FE4C492EC690}"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C454E-D0F3-41B8-9AB8-E5C87FB03EE7}">
      <dsp:nvSpPr>
        <dsp:cNvPr id="0" name=""/>
        <dsp:cNvSpPr/>
      </dsp:nvSpPr>
      <dsp:spPr>
        <a:xfrm>
          <a:off x="0" y="0"/>
          <a:ext cx="9388061" cy="6616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Quantitative </a:t>
          </a:r>
        </a:p>
      </dsp:txBody>
      <dsp:txXfrm>
        <a:off x="32298" y="32298"/>
        <a:ext cx="9323465" cy="597039"/>
      </dsp:txXfrm>
    </dsp:sp>
    <dsp:sp modelId="{B5A4286D-7F91-40D0-BA6B-D2E5BD944A1B}">
      <dsp:nvSpPr>
        <dsp:cNvPr id="0" name=""/>
        <dsp:cNvSpPr/>
      </dsp:nvSpPr>
      <dsp:spPr>
        <a:xfrm>
          <a:off x="0" y="679981"/>
          <a:ext cx="9388061" cy="1650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071"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Using NY Medicaid claims data that have been randomly assigned into different managed cares</a:t>
          </a:r>
        </a:p>
        <a:p>
          <a:pPr marL="228600" lvl="1" indent="-228600" algn="l" defTabSz="1022350">
            <a:lnSpc>
              <a:spcPct val="90000"/>
            </a:lnSpc>
            <a:spcBef>
              <a:spcPct val="0"/>
            </a:spcBef>
            <a:spcAft>
              <a:spcPct val="20000"/>
            </a:spcAft>
            <a:buChar char="•"/>
          </a:pPr>
          <a:r>
            <a:rPr lang="en-US" sz="2300" kern="1200" dirty="0"/>
            <a:t>Metrics assessed: access, patterns, and outcomes of SUD care</a:t>
          </a:r>
        </a:p>
        <a:p>
          <a:pPr marL="228600" lvl="1" indent="-228600" algn="l" defTabSz="1022350">
            <a:lnSpc>
              <a:spcPct val="90000"/>
            </a:lnSpc>
            <a:spcBef>
              <a:spcPct val="0"/>
            </a:spcBef>
            <a:spcAft>
              <a:spcPct val="20000"/>
            </a:spcAft>
            <a:buChar char="•"/>
          </a:pPr>
          <a:r>
            <a:rPr lang="en-US" sz="2300" kern="1200" dirty="0"/>
            <a:t>Stratified analysis by race/ethnicity, gender, rurality to assess service disparities  </a:t>
          </a:r>
        </a:p>
      </dsp:txBody>
      <dsp:txXfrm>
        <a:off x="0" y="679981"/>
        <a:ext cx="9388061" cy="1650824"/>
      </dsp:txXfrm>
    </dsp:sp>
    <dsp:sp modelId="{BDC6935A-C156-48A0-8EB3-2A5B3496C216}">
      <dsp:nvSpPr>
        <dsp:cNvPr id="0" name=""/>
        <dsp:cNvSpPr/>
      </dsp:nvSpPr>
      <dsp:spPr>
        <a:xfrm>
          <a:off x="0" y="2330806"/>
          <a:ext cx="9388061" cy="6616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Qualitative </a:t>
          </a:r>
        </a:p>
      </dsp:txBody>
      <dsp:txXfrm>
        <a:off x="32298" y="2363104"/>
        <a:ext cx="9323465" cy="597039"/>
      </dsp:txXfrm>
    </dsp:sp>
    <dsp:sp modelId="{1CDD8706-6452-456D-9484-8BD626EE3510}">
      <dsp:nvSpPr>
        <dsp:cNvPr id="0" name=""/>
        <dsp:cNvSpPr/>
      </dsp:nvSpPr>
      <dsp:spPr>
        <a:xfrm>
          <a:off x="0" y="2992441"/>
          <a:ext cx="9388061" cy="2521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071"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Semi-structured in-depth interviews </a:t>
          </a:r>
          <a:r>
            <a:rPr lang="en-US" sz="2300" b="0" i="0" kern="1200" dirty="0"/>
            <a:t>to gain insight on the interpretation of findings and suggest practice and policy changes</a:t>
          </a:r>
          <a:endParaRPr lang="en-US" sz="2300" kern="1200" dirty="0"/>
        </a:p>
        <a:p>
          <a:pPr marL="228600" lvl="1" indent="-228600" algn="l" defTabSz="1022350">
            <a:lnSpc>
              <a:spcPct val="90000"/>
            </a:lnSpc>
            <a:spcBef>
              <a:spcPct val="0"/>
            </a:spcBef>
            <a:spcAft>
              <a:spcPct val="20000"/>
            </a:spcAft>
            <a:buChar char="•"/>
          </a:pPr>
          <a:r>
            <a:rPr lang="en-US" sz="2300" kern="1200" dirty="0"/>
            <a:t>Stakeholders included: policy leaders, patients, clinicians and Medicaid managed care representatives </a:t>
          </a:r>
        </a:p>
        <a:p>
          <a:pPr marL="457200" lvl="2" indent="-228600" algn="l" defTabSz="1022350">
            <a:lnSpc>
              <a:spcPct val="90000"/>
            </a:lnSpc>
            <a:spcBef>
              <a:spcPct val="0"/>
            </a:spcBef>
            <a:spcAft>
              <a:spcPct val="20000"/>
            </a:spcAft>
            <a:buChar char="•"/>
          </a:pPr>
          <a:r>
            <a:rPr lang="en-US" sz="2300" kern="1200" dirty="0"/>
            <a:t>OASAS (NYS Office of Addiction Services and Supports)- agency that oversees one of the US’s largest SUD systems of care (~1700 prevention, treatment, and recovery programs serving ~680,000 individuals per year) </a:t>
          </a:r>
        </a:p>
      </dsp:txBody>
      <dsp:txXfrm>
        <a:off x="0" y="2992441"/>
        <a:ext cx="9388061" cy="2521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4F019-2B77-400D-AA02-275149E43F4A}">
      <dsp:nvSpPr>
        <dsp:cNvPr id="0" name=""/>
        <dsp:cNvSpPr/>
      </dsp:nvSpPr>
      <dsp:spPr>
        <a:xfrm>
          <a:off x="0" y="0"/>
          <a:ext cx="3286125" cy="1971675"/>
        </a:xfrm>
        <a:prstGeom prst="rect">
          <a:avLst/>
        </a:prstGeom>
        <a:gradFill rotWithShape="0">
          <a:gsLst>
            <a:gs pos="0">
              <a:schemeClr val="accent3">
                <a:hueOff val="0"/>
                <a:satOff val="0"/>
                <a:lumOff val="0"/>
                <a:alphaOff val="0"/>
                <a:tint val="58000"/>
                <a:satMod val="108000"/>
                <a:lumMod val="110000"/>
              </a:schemeClr>
            </a:gs>
            <a:gs pos="100000">
              <a:schemeClr val="accent3">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mj-lt"/>
            </a:rPr>
            <a:t>Low provider diversity or diversity in leadership </a:t>
          </a:r>
        </a:p>
      </dsp:txBody>
      <dsp:txXfrm>
        <a:off x="0" y="0"/>
        <a:ext cx="3286125" cy="1971675"/>
      </dsp:txXfrm>
    </dsp:sp>
    <dsp:sp modelId="{976213D4-F974-481D-AE66-8EF9D255E7B3}">
      <dsp:nvSpPr>
        <dsp:cNvPr id="0" name=""/>
        <dsp:cNvSpPr/>
      </dsp:nvSpPr>
      <dsp:spPr>
        <a:xfrm>
          <a:off x="3614737" y="39687"/>
          <a:ext cx="3286125" cy="1971675"/>
        </a:xfrm>
        <a:prstGeom prst="rect">
          <a:avLst/>
        </a:prstGeom>
        <a:gradFill rotWithShape="0">
          <a:gsLst>
            <a:gs pos="0">
              <a:schemeClr val="accent3">
                <a:hueOff val="4105467"/>
                <a:satOff val="-1065"/>
                <a:lumOff val="1177"/>
                <a:alphaOff val="0"/>
                <a:tint val="58000"/>
                <a:satMod val="108000"/>
                <a:lumMod val="110000"/>
              </a:schemeClr>
            </a:gs>
            <a:gs pos="100000">
              <a:schemeClr val="accent3">
                <a:hueOff val="4105467"/>
                <a:satOff val="-1065"/>
                <a:lumOff val="1177"/>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mj-lt"/>
            </a:rPr>
            <a:t>Few culturally and linguistically competent providers and/or institutions</a:t>
          </a:r>
        </a:p>
      </dsp:txBody>
      <dsp:txXfrm>
        <a:off x="3614737" y="39687"/>
        <a:ext cx="3286125" cy="1971675"/>
      </dsp:txXfrm>
    </dsp:sp>
    <dsp:sp modelId="{D1D7D7FC-62AE-4185-A76E-39F0A7CC53C5}">
      <dsp:nvSpPr>
        <dsp:cNvPr id="0" name=""/>
        <dsp:cNvSpPr/>
      </dsp:nvSpPr>
      <dsp:spPr>
        <a:xfrm>
          <a:off x="7229475" y="39687"/>
          <a:ext cx="3286125" cy="1971675"/>
        </a:xfrm>
        <a:prstGeom prst="rect">
          <a:avLst/>
        </a:prstGeom>
        <a:gradFill rotWithShape="0">
          <a:gsLst>
            <a:gs pos="0">
              <a:schemeClr val="accent3">
                <a:hueOff val="8210934"/>
                <a:satOff val="-2130"/>
                <a:lumOff val="2353"/>
                <a:alphaOff val="0"/>
                <a:tint val="58000"/>
                <a:satMod val="108000"/>
                <a:lumMod val="110000"/>
              </a:schemeClr>
            </a:gs>
            <a:gs pos="100000">
              <a:schemeClr val="accent3">
                <a:hueOff val="8210934"/>
                <a:satOff val="-2130"/>
                <a:lumOff val="2353"/>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mj-lt"/>
            </a:rPr>
            <a:t>Service silos and limited understanding of social determinants of health and their impacts</a:t>
          </a:r>
        </a:p>
      </dsp:txBody>
      <dsp:txXfrm>
        <a:off x="7229475" y="39687"/>
        <a:ext cx="3286125" cy="1971675"/>
      </dsp:txXfrm>
    </dsp:sp>
    <dsp:sp modelId="{B4CCE46B-0EBA-48AA-BC42-2DE9E7B04E15}">
      <dsp:nvSpPr>
        <dsp:cNvPr id="0" name=""/>
        <dsp:cNvSpPr/>
      </dsp:nvSpPr>
      <dsp:spPr>
        <a:xfrm>
          <a:off x="1807368" y="2339975"/>
          <a:ext cx="3286125" cy="1971675"/>
        </a:xfrm>
        <a:prstGeom prst="rect">
          <a:avLst/>
        </a:prstGeom>
        <a:gradFill rotWithShape="0">
          <a:gsLst>
            <a:gs pos="0">
              <a:schemeClr val="accent3">
                <a:hueOff val="12316402"/>
                <a:satOff val="-3195"/>
                <a:lumOff val="3530"/>
                <a:alphaOff val="0"/>
                <a:tint val="58000"/>
                <a:satMod val="108000"/>
                <a:lumMod val="110000"/>
              </a:schemeClr>
            </a:gs>
            <a:gs pos="100000">
              <a:schemeClr val="accent3">
                <a:hueOff val="12316402"/>
                <a:satOff val="-3195"/>
                <a:lumOff val="353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mj-lt"/>
            </a:rPr>
            <a:t>Unequal community resources and investments in care</a:t>
          </a:r>
        </a:p>
      </dsp:txBody>
      <dsp:txXfrm>
        <a:off x="1807368" y="2339975"/>
        <a:ext cx="3286125" cy="1971675"/>
      </dsp:txXfrm>
    </dsp:sp>
    <dsp:sp modelId="{C05AE80C-A9D1-4485-8F69-836FF7074A2E}">
      <dsp:nvSpPr>
        <dsp:cNvPr id="0" name=""/>
        <dsp:cNvSpPr/>
      </dsp:nvSpPr>
      <dsp:spPr>
        <a:xfrm>
          <a:off x="5422106" y="2339975"/>
          <a:ext cx="3286125" cy="1971675"/>
        </a:xfrm>
        <a:prstGeom prst="rect">
          <a:avLst/>
        </a:prstGeom>
        <a:gradFill rotWithShape="0">
          <a:gsLst>
            <a:gs pos="0">
              <a:schemeClr val="accent3">
                <a:hueOff val="16421869"/>
                <a:satOff val="-4260"/>
                <a:lumOff val="4706"/>
                <a:alphaOff val="0"/>
                <a:tint val="58000"/>
                <a:satMod val="108000"/>
                <a:lumMod val="110000"/>
              </a:schemeClr>
            </a:gs>
            <a:gs pos="100000">
              <a:schemeClr val="accent3">
                <a:hueOff val="16421869"/>
                <a:satOff val="-4260"/>
                <a:lumOff val="4706"/>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mj-lt"/>
            </a:rPr>
            <a:t>Geographical differences to care availability: urban, rural, frontier, borders</a:t>
          </a:r>
        </a:p>
      </dsp:txBody>
      <dsp:txXfrm>
        <a:off x="5422106" y="2339975"/>
        <a:ext cx="3286125" cy="1971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70E4E-414C-4F43-9FDB-FC99DD3CAC14}">
      <dsp:nvSpPr>
        <dsp:cNvPr id="0" name=""/>
        <dsp:cNvSpPr/>
      </dsp:nvSpPr>
      <dsp:spPr>
        <a:xfrm>
          <a:off x="50" y="101070"/>
          <a:ext cx="4797898" cy="103533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a:t>Family-based interventions </a:t>
          </a:r>
          <a:r>
            <a:rPr lang="en-US" sz="2200" kern="1200"/>
            <a:t>have been shown to effectively reduce opioid use among Hispanic families:</a:t>
          </a:r>
        </a:p>
      </dsp:txBody>
      <dsp:txXfrm>
        <a:off x="50" y="101070"/>
        <a:ext cx="4797898" cy="1035337"/>
      </dsp:txXfrm>
    </dsp:sp>
    <dsp:sp modelId="{82EDC67C-4863-414C-B04E-CD3CB7B7E4E8}">
      <dsp:nvSpPr>
        <dsp:cNvPr id="0" name=""/>
        <dsp:cNvSpPr/>
      </dsp:nvSpPr>
      <dsp:spPr>
        <a:xfrm>
          <a:off x="50" y="1136407"/>
          <a:ext cx="4797898" cy="311385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i="1" kern="1200" dirty="0" err="1"/>
            <a:t>Familias</a:t>
          </a:r>
          <a:r>
            <a:rPr lang="en-US" sz="2200" i="1" kern="1200" dirty="0"/>
            <a:t> </a:t>
          </a:r>
          <a:r>
            <a:rPr lang="en-US" sz="2200" i="1" kern="1200" dirty="0" err="1"/>
            <a:t>Unidas</a:t>
          </a:r>
          <a:r>
            <a:rPr lang="en-US" sz="2200" i="1" kern="1200" dirty="0"/>
            <a:t>, </a:t>
          </a:r>
          <a:r>
            <a:rPr lang="en-US" sz="2200" kern="1200" dirty="0"/>
            <a:t>a multilevel, family-based intervention designed to prevent risky behaviors in Hispanic adolescents</a:t>
          </a:r>
          <a:r>
            <a:rPr lang="en-US" sz="2200" i="1" kern="1200" dirty="0"/>
            <a:t> </a:t>
          </a:r>
          <a:r>
            <a:rPr lang="en-US" sz="2200" kern="1200" dirty="0"/>
            <a:t>has been shown to reduce illicit drug use from 29.1 to 22.5%  nine months post intervention</a:t>
          </a:r>
        </a:p>
      </dsp:txBody>
      <dsp:txXfrm>
        <a:off x="50" y="1136407"/>
        <a:ext cx="4797898" cy="3113859"/>
      </dsp:txXfrm>
    </dsp:sp>
    <dsp:sp modelId="{965F6A8B-62FB-47FA-98C0-2EBE3546D1BB}">
      <dsp:nvSpPr>
        <dsp:cNvPr id="0" name=""/>
        <dsp:cNvSpPr/>
      </dsp:nvSpPr>
      <dsp:spPr>
        <a:xfrm>
          <a:off x="5469654" y="101070"/>
          <a:ext cx="4797898" cy="103533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Culturally tailoring </a:t>
          </a:r>
          <a:r>
            <a:rPr lang="en-US" sz="2200" b="1" kern="1200"/>
            <a:t>public awareness campaigns </a:t>
          </a:r>
          <a:r>
            <a:rPr lang="en-US" sz="2200" kern="1200"/>
            <a:t>can be effective in increasing awareness</a:t>
          </a:r>
        </a:p>
      </dsp:txBody>
      <dsp:txXfrm>
        <a:off x="5469654" y="101070"/>
        <a:ext cx="4797898" cy="1035337"/>
      </dsp:txXfrm>
    </dsp:sp>
    <dsp:sp modelId="{1CBA5D5A-FB5B-4162-99CA-1592FA2F4054}">
      <dsp:nvSpPr>
        <dsp:cNvPr id="0" name=""/>
        <dsp:cNvSpPr/>
      </dsp:nvSpPr>
      <dsp:spPr>
        <a:xfrm>
          <a:off x="5469654" y="1136407"/>
          <a:ext cx="4797898" cy="311385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The New Mexico Human Services Department launched a Spanish language campaign “Dose of Reality” or “El Opio Drama” consisting of 6 animated 30-second telenovela style programming to combat Opioid misuse </a:t>
          </a:r>
        </a:p>
        <a:p>
          <a:pPr marL="457200" lvl="2" indent="-228600" algn="l" defTabSz="977900">
            <a:lnSpc>
              <a:spcPct val="90000"/>
            </a:lnSpc>
            <a:spcBef>
              <a:spcPct val="0"/>
            </a:spcBef>
            <a:spcAft>
              <a:spcPct val="15000"/>
            </a:spcAft>
            <a:buChar char="•"/>
          </a:pPr>
          <a:r>
            <a:rPr lang="en-US" sz="2200" kern="1200"/>
            <a:t>Created to combat barrier of lack of effective bilingual education to prevention, treatment and recovery </a:t>
          </a:r>
        </a:p>
      </dsp:txBody>
      <dsp:txXfrm>
        <a:off x="5469654" y="1136407"/>
        <a:ext cx="4797898" cy="31138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D1B99-9E3A-4468-93E5-D985B67A8469}">
      <dsp:nvSpPr>
        <dsp:cNvPr id="0" name=""/>
        <dsp:cNvSpPr/>
      </dsp:nvSpPr>
      <dsp:spPr>
        <a:xfrm>
          <a:off x="646254" y="2827"/>
          <a:ext cx="4653864" cy="1104486"/>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marL="0" lvl="0" indent="0" algn="ctr" defTabSz="1466850">
            <a:lnSpc>
              <a:spcPct val="90000"/>
            </a:lnSpc>
            <a:spcBef>
              <a:spcPct val="0"/>
            </a:spcBef>
            <a:spcAft>
              <a:spcPct val="35000"/>
            </a:spcAft>
            <a:buNone/>
          </a:pPr>
          <a:r>
            <a:rPr lang="en-US" sz="3300" kern="1200" dirty="0"/>
            <a:t>Medication Treatment</a:t>
          </a:r>
        </a:p>
      </dsp:txBody>
      <dsp:txXfrm>
        <a:off x="678603" y="35176"/>
        <a:ext cx="4589166" cy="1039788"/>
      </dsp:txXfrm>
    </dsp:sp>
    <dsp:sp modelId="{4DC71916-A5C7-43C6-BB9B-FA0269CD9F00}">
      <dsp:nvSpPr>
        <dsp:cNvPr id="0" name=""/>
        <dsp:cNvSpPr/>
      </dsp:nvSpPr>
      <dsp:spPr>
        <a:xfrm>
          <a:off x="1111640" y="1107313"/>
          <a:ext cx="465386" cy="851238"/>
        </a:xfrm>
        <a:custGeom>
          <a:avLst/>
          <a:gdLst/>
          <a:ahLst/>
          <a:cxnLst/>
          <a:rect l="0" t="0" r="0" b="0"/>
          <a:pathLst>
            <a:path>
              <a:moveTo>
                <a:pt x="0" y="0"/>
              </a:moveTo>
              <a:lnTo>
                <a:pt x="0" y="851238"/>
              </a:lnTo>
              <a:lnTo>
                <a:pt x="465386" y="851238"/>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5AAA57-C094-4EE3-921C-044CF5607764}">
      <dsp:nvSpPr>
        <dsp:cNvPr id="0" name=""/>
        <dsp:cNvSpPr/>
      </dsp:nvSpPr>
      <dsp:spPr>
        <a:xfrm>
          <a:off x="1577027" y="1383435"/>
          <a:ext cx="3663979" cy="1150234"/>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t" anchorCtr="0">
          <a:noAutofit/>
        </a:bodyPr>
        <a:lstStyle/>
        <a:p>
          <a:pPr marL="0" lvl="0" indent="0" algn="l" defTabSz="755650">
            <a:lnSpc>
              <a:spcPct val="90000"/>
            </a:lnSpc>
            <a:spcBef>
              <a:spcPct val="0"/>
            </a:spcBef>
            <a:spcAft>
              <a:spcPct val="35000"/>
            </a:spcAft>
            <a:buNone/>
          </a:pPr>
          <a:r>
            <a:rPr lang="en-US" sz="1700" b="1" kern="1200" dirty="0"/>
            <a:t>Methadone</a:t>
          </a:r>
          <a:r>
            <a:rPr lang="en-US" sz="1700" kern="1200" dirty="0"/>
            <a:t>: reduces withdrawal  symptoms, cravings and blocks euphoric effects of Opioids</a:t>
          </a:r>
        </a:p>
        <a:p>
          <a:pPr marL="171450" lvl="1" indent="-171450" algn="l" defTabSz="755650">
            <a:lnSpc>
              <a:spcPct val="90000"/>
            </a:lnSpc>
            <a:spcBef>
              <a:spcPct val="0"/>
            </a:spcBef>
            <a:spcAft>
              <a:spcPct val="15000"/>
            </a:spcAft>
            <a:buChar char="•"/>
          </a:pPr>
          <a:r>
            <a:rPr lang="en-US" sz="1700" kern="1200" dirty="0"/>
            <a:t>Dispensed in federally regulated OTP</a:t>
          </a:r>
        </a:p>
      </dsp:txBody>
      <dsp:txXfrm>
        <a:off x="1610716" y="1417124"/>
        <a:ext cx="3596601" cy="1082856"/>
      </dsp:txXfrm>
    </dsp:sp>
    <dsp:sp modelId="{B7D43F2F-8A99-4BF0-9BEC-1E19806B1AC9}">
      <dsp:nvSpPr>
        <dsp:cNvPr id="0" name=""/>
        <dsp:cNvSpPr/>
      </dsp:nvSpPr>
      <dsp:spPr>
        <a:xfrm>
          <a:off x="1111640" y="1107313"/>
          <a:ext cx="465386" cy="2395250"/>
        </a:xfrm>
        <a:custGeom>
          <a:avLst/>
          <a:gdLst/>
          <a:ahLst/>
          <a:cxnLst/>
          <a:rect l="0" t="0" r="0" b="0"/>
          <a:pathLst>
            <a:path>
              <a:moveTo>
                <a:pt x="0" y="0"/>
              </a:moveTo>
              <a:lnTo>
                <a:pt x="0" y="2395250"/>
              </a:lnTo>
              <a:lnTo>
                <a:pt x="465386" y="239525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813A3-53F1-4D7A-8917-E792272121B3}">
      <dsp:nvSpPr>
        <dsp:cNvPr id="0" name=""/>
        <dsp:cNvSpPr/>
      </dsp:nvSpPr>
      <dsp:spPr>
        <a:xfrm>
          <a:off x="1577027" y="2809791"/>
          <a:ext cx="3737652" cy="1385545"/>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827139"/>
              <a:satOff val="-4443"/>
              <a:lumOff val="15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t" anchorCtr="0">
          <a:noAutofit/>
        </a:bodyPr>
        <a:lstStyle/>
        <a:p>
          <a:pPr marL="0" lvl="0" indent="0" algn="l" defTabSz="800100">
            <a:lnSpc>
              <a:spcPct val="90000"/>
            </a:lnSpc>
            <a:spcBef>
              <a:spcPct val="0"/>
            </a:spcBef>
            <a:spcAft>
              <a:spcPct val="35000"/>
            </a:spcAft>
            <a:buNone/>
          </a:pPr>
          <a:r>
            <a:rPr lang="en-US" sz="1800" b="1" kern="1200" dirty="0"/>
            <a:t>Buprenorphine:</a:t>
          </a:r>
          <a:r>
            <a:rPr lang="en-US" sz="1800" kern="1200" dirty="0"/>
            <a:t> treats withdrawal symptoms and cravings, may be  less likely to cause dangerous side effects</a:t>
          </a:r>
        </a:p>
        <a:p>
          <a:pPr marL="171450" lvl="1" indent="-171450" algn="l" defTabSz="800100">
            <a:lnSpc>
              <a:spcPct val="90000"/>
            </a:lnSpc>
            <a:spcBef>
              <a:spcPct val="0"/>
            </a:spcBef>
            <a:spcAft>
              <a:spcPct val="15000"/>
            </a:spcAft>
            <a:buChar char="•"/>
          </a:pPr>
          <a:r>
            <a:rPr lang="en-US" sz="1800" kern="1200" dirty="0"/>
            <a:t>Prescribed and dispensed outside OTP by physician</a:t>
          </a:r>
        </a:p>
      </dsp:txBody>
      <dsp:txXfrm>
        <a:off x="1617608" y="2850372"/>
        <a:ext cx="3656490" cy="1304383"/>
      </dsp:txXfrm>
    </dsp:sp>
    <dsp:sp modelId="{E3D1D608-4B71-4B27-9217-F3560A4E421C}">
      <dsp:nvSpPr>
        <dsp:cNvPr id="0" name=""/>
        <dsp:cNvSpPr/>
      </dsp:nvSpPr>
      <dsp:spPr>
        <a:xfrm>
          <a:off x="1111640" y="1107313"/>
          <a:ext cx="465386" cy="3854536"/>
        </a:xfrm>
        <a:custGeom>
          <a:avLst/>
          <a:gdLst/>
          <a:ahLst/>
          <a:cxnLst/>
          <a:rect l="0" t="0" r="0" b="0"/>
          <a:pathLst>
            <a:path>
              <a:moveTo>
                <a:pt x="0" y="0"/>
              </a:moveTo>
              <a:lnTo>
                <a:pt x="0" y="3854536"/>
              </a:lnTo>
              <a:lnTo>
                <a:pt x="465386" y="3854536"/>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776D0-2748-4B7E-AC09-0BBEFB3F223E}">
      <dsp:nvSpPr>
        <dsp:cNvPr id="0" name=""/>
        <dsp:cNvSpPr/>
      </dsp:nvSpPr>
      <dsp:spPr>
        <a:xfrm>
          <a:off x="1577027" y="4471457"/>
          <a:ext cx="3675094" cy="98078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1654278"/>
              <a:satOff val="-8885"/>
              <a:lumOff val="30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marL="0" lvl="0" indent="0" algn="l" defTabSz="711200">
            <a:lnSpc>
              <a:spcPct val="90000"/>
            </a:lnSpc>
            <a:spcBef>
              <a:spcPct val="0"/>
            </a:spcBef>
            <a:spcAft>
              <a:spcPct val="35000"/>
            </a:spcAft>
            <a:buNone/>
          </a:pPr>
          <a:r>
            <a:rPr lang="en-US" sz="1600" b="1" kern="1200" dirty="0"/>
            <a:t>Naltrexone: </a:t>
          </a:r>
          <a:r>
            <a:rPr lang="en-US" sz="1600" kern="1200" dirty="0"/>
            <a:t>blocks euphoric and sedative effects of opioids</a:t>
          </a:r>
        </a:p>
        <a:p>
          <a:pPr marL="171450" lvl="1" indent="-171450" algn="l" defTabSz="711200">
            <a:lnSpc>
              <a:spcPct val="90000"/>
            </a:lnSpc>
            <a:spcBef>
              <a:spcPct val="0"/>
            </a:spcBef>
            <a:spcAft>
              <a:spcPct val="15000"/>
            </a:spcAft>
            <a:buChar char="•"/>
          </a:pPr>
          <a:r>
            <a:rPr lang="en-US" sz="1600" kern="1200" dirty="0"/>
            <a:t>Administered by licensed medical practitioner or pharmacist  </a:t>
          </a:r>
        </a:p>
      </dsp:txBody>
      <dsp:txXfrm>
        <a:off x="1605753" y="4500183"/>
        <a:ext cx="3617642" cy="923331"/>
      </dsp:txXfrm>
    </dsp:sp>
    <dsp:sp modelId="{0DAC7DDF-0363-46B9-A518-D48A6797FBAB}">
      <dsp:nvSpPr>
        <dsp:cNvPr id="0" name=""/>
        <dsp:cNvSpPr/>
      </dsp:nvSpPr>
      <dsp:spPr>
        <a:xfrm>
          <a:off x="5852361" y="2827"/>
          <a:ext cx="4507828" cy="1104486"/>
        </a:xfrm>
        <a:prstGeom prst="roundRect">
          <a:avLst>
            <a:gd name="adj" fmla="val 10000"/>
          </a:avLst>
        </a:prstGeom>
        <a:solidFill>
          <a:schemeClr val="accent5">
            <a:hueOff val="-3308557"/>
            <a:satOff val="-17770"/>
            <a:lumOff val="6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marL="0" lvl="0" indent="0" algn="ctr" defTabSz="1466850">
            <a:lnSpc>
              <a:spcPct val="90000"/>
            </a:lnSpc>
            <a:spcBef>
              <a:spcPct val="0"/>
            </a:spcBef>
            <a:spcAft>
              <a:spcPct val="35000"/>
            </a:spcAft>
            <a:buNone/>
          </a:pPr>
          <a:r>
            <a:rPr lang="en-US" sz="3300" kern="1200" dirty="0"/>
            <a:t>Psychological/Behavioral Intervention</a:t>
          </a:r>
        </a:p>
      </dsp:txBody>
      <dsp:txXfrm>
        <a:off x="5884710" y="35176"/>
        <a:ext cx="4443130" cy="1039788"/>
      </dsp:txXfrm>
    </dsp:sp>
    <dsp:sp modelId="{8C718E1D-8C2E-42C8-8D4A-C3BF99597321}">
      <dsp:nvSpPr>
        <dsp:cNvPr id="0" name=""/>
        <dsp:cNvSpPr/>
      </dsp:nvSpPr>
      <dsp:spPr>
        <a:xfrm>
          <a:off x="6303144" y="1107313"/>
          <a:ext cx="450782" cy="828364"/>
        </a:xfrm>
        <a:custGeom>
          <a:avLst/>
          <a:gdLst/>
          <a:ahLst/>
          <a:cxnLst/>
          <a:rect l="0" t="0" r="0" b="0"/>
          <a:pathLst>
            <a:path>
              <a:moveTo>
                <a:pt x="0" y="0"/>
              </a:moveTo>
              <a:lnTo>
                <a:pt x="0" y="828364"/>
              </a:lnTo>
              <a:lnTo>
                <a:pt x="450782" y="82836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4E00E6-F93E-42D7-8A38-65C17078C900}">
      <dsp:nvSpPr>
        <dsp:cNvPr id="0" name=""/>
        <dsp:cNvSpPr/>
      </dsp:nvSpPr>
      <dsp:spPr>
        <a:xfrm>
          <a:off x="6753927" y="1383435"/>
          <a:ext cx="3958143" cy="1104486"/>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2481417"/>
              <a:satOff val="-13328"/>
              <a:lumOff val="45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l" defTabSz="1022350">
            <a:lnSpc>
              <a:spcPct val="90000"/>
            </a:lnSpc>
            <a:spcBef>
              <a:spcPct val="0"/>
            </a:spcBef>
            <a:spcAft>
              <a:spcPct val="35000"/>
            </a:spcAft>
            <a:buNone/>
          </a:pPr>
          <a:r>
            <a:rPr lang="en-US" sz="2300" kern="1200" dirty="0"/>
            <a:t>May include CBT contingency management, and structured family therapy</a:t>
          </a:r>
        </a:p>
      </dsp:txBody>
      <dsp:txXfrm>
        <a:off x="6786276" y="1415784"/>
        <a:ext cx="3893445" cy="1039788"/>
      </dsp:txXfrm>
    </dsp:sp>
    <dsp:sp modelId="{3245CC99-C874-4804-8FA4-F2606CE00496}">
      <dsp:nvSpPr>
        <dsp:cNvPr id="0" name=""/>
        <dsp:cNvSpPr/>
      </dsp:nvSpPr>
      <dsp:spPr>
        <a:xfrm>
          <a:off x="6303144" y="1107313"/>
          <a:ext cx="450782" cy="2151114"/>
        </a:xfrm>
        <a:custGeom>
          <a:avLst/>
          <a:gdLst/>
          <a:ahLst/>
          <a:cxnLst/>
          <a:rect l="0" t="0" r="0" b="0"/>
          <a:pathLst>
            <a:path>
              <a:moveTo>
                <a:pt x="0" y="0"/>
              </a:moveTo>
              <a:lnTo>
                <a:pt x="0" y="2151114"/>
              </a:lnTo>
              <a:lnTo>
                <a:pt x="450782" y="215111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CCCE6B-AD47-4649-A2C9-FE4C492EC690}">
      <dsp:nvSpPr>
        <dsp:cNvPr id="0" name=""/>
        <dsp:cNvSpPr/>
      </dsp:nvSpPr>
      <dsp:spPr>
        <a:xfrm>
          <a:off x="6753927" y="2764043"/>
          <a:ext cx="4038444" cy="988769"/>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3308557"/>
              <a:satOff val="-17770"/>
              <a:lumOff val="6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l" defTabSz="1022350">
            <a:lnSpc>
              <a:spcPct val="90000"/>
            </a:lnSpc>
            <a:spcBef>
              <a:spcPct val="0"/>
            </a:spcBef>
            <a:spcAft>
              <a:spcPct val="35000"/>
            </a:spcAft>
            <a:buNone/>
          </a:pPr>
          <a:r>
            <a:rPr lang="en-US" sz="2300" kern="1200" dirty="0"/>
            <a:t>Motivational Interviewing also been shown to be effective for OUD combined with medications</a:t>
          </a:r>
        </a:p>
      </dsp:txBody>
      <dsp:txXfrm>
        <a:off x="6782887" y="2793003"/>
        <a:ext cx="3980524" cy="9308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36A31F-C0E2-41F2-995B-75C4081D5CF3}" type="datetimeFigureOut">
              <a:rPr lang="en-US" smtClean="0"/>
              <a:t>3/2/2023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4483F-9E7F-458B-899B-8DD153D1BFD8}" type="slidenum">
              <a:rPr lang="en-US" smtClean="0"/>
              <a:t>‹#›</a:t>
            </a:fld>
            <a:endParaRPr lang="en-US"/>
          </a:p>
        </p:txBody>
      </p:sp>
    </p:spTree>
    <p:extLst>
      <p:ext uri="{BB962C8B-B14F-4D97-AF65-F5344CB8AC3E}">
        <p14:creationId xmlns:p14="http://schemas.microsoft.com/office/powerpoint/2010/main" val="553591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02124"/>
                </a:solidFill>
                <a:effectLst/>
                <a:latin typeface="Roboto" panose="02000000000000000000" pitchFamily="2" charset="0"/>
              </a:rPr>
              <a:t>The </a:t>
            </a:r>
            <a:r>
              <a:rPr lang="en-US" b="1" i="0" dirty="0">
                <a:solidFill>
                  <a:srgbClr val="202124"/>
                </a:solidFill>
                <a:effectLst/>
                <a:latin typeface="Roboto" panose="02000000000000000000" pitchFamily="2" charset="0"/>
              </a:rPr>
              <a:t>New York State Office of Addiction Services and Supports</a:t>
            </a:r>
            <a:r>
              <a:rPr lang="en-US" b="0" i="0" dirty="0">
                <a:solidFill>
                  <a:srgbClr val="202124"/>
                </a:solidFill>
                <a:effectLst/>
                <a:latin typeface="Roboto" panose="02000000000000000000" pitchFamily="2" charset="0"/>
              </a:rPr>
              <a:t> (OASAS) oversees one of the nation's largest Substance Use Disorder systems of care with approximately 1,700 prevention, treatment and recovery programs serving over 680,000 individuals per year.</a:t>
            </a:r>
          </a:p>
          <a:p>
            <a:pPr algn="l"/>
            <a:br>
              <a:rPr lang="en-US" b="0" i="0" dirty="0">
                <a:solidFill>
                  <a:srgbClr val="202124"/>
                </a:solidFill>
                <a:effectLst/>
                <a:latin typeface="Roboto" panose="02000000000000000000" pitchFamily="2" charset="0"/>
              </a:rPr>
            </a:br>
            <a:endParaRPr lang="en-US" b="0" i="0" dirty="0">
              <a:solidFill>
                <a:srgbClr val="202124"/>
              </a:solidFill>
              <a:effectLst/>
              <a:latin typeface="Roboto" panose="02000000000000000000" pitchFamily="2" charset="0"/>
            </a:endParaRPr>
          </a:p>
        </p:txBody>
      </p:sp>
      <p:sp>
        <p:nvSpPr>
          <p:cNvPr id="4" name="Slide Number Placeholder 3"/>
          <p:cNvSpPr>
            <a:spLocks noGrp="1"/>
          </p:cNvSpPr>
          <p:nvPr>
            <p:ph type="sldNum" sz="quarter" idx="5"/>
          </p:nvPr>
        </p:nvSpPr>
        <p:spPr/>
        <p:txBody>
          <a:bodyPr/>
          <a:lstStyle/>
          <a:p>
            <a:fld id="{3D94483F-9E7F-458B-899B-8DD153D1BFD8}" type="slidenum">
              <a:rPr lang="en-US" smtClean="0"/>
              <a:t>2</a:t>
            </a:fld>
            <a:endParaRPr lang="en-US"/>
          </a:p>
        </p:txBody>
      </p:sp>
    </p:spTree>
    <p:extLst>
      <p:ext uri="{BB962C8B-B14F-4D97-AF65-F5344CB8AC3E}">
        <p14:creationId xmlns:p14="http://schemas.microsoft.com/office/powerpoint/2010/main" val="722810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Substance Abuse and Mental Health Services Administration. (2019). Key substance use and mental health indicators in the United States: Results from the 2018 National Survey on Drug Use and Health (HHS Publication No. PEP19-5068, NSDUH Series H-54). Rockville, MD: Center for Behavioral Health Statistics and Quality, Substance Abuse and Mental Health Services Administration. Retrieved from https://</a:t>
            </a:r>
            <a:r>
              <a:rPr lang="en-US" sz="1200" dirty="0" err="1"/>
              <a:t>www.samhsa.gov</a:t>
            </a:r>
            <a:r>
              <a:rPr lang="en-US" sz="1200" dirty="0"/>
              <a:t>/data/</a:t>
            </a:r>
          </a:p>
          <a:p>
            <a:endParaRPr lang="en-US" dirty="0"/>
          </a:p>
        </p:txBody>
      </p:sp>
      <p:sp>
        <p:nvSpPr>
          <p:cNvPr id="4" name="Slide Number Placeholder 3"/>
          <p:cNvSpPr>
            <a:spLocks noGrp="1"/>
          </p:cNvSpPr>
          <p:nvPr>
            <p:ph type="sldNum" sz="quarter" idx="5"/>
          </p:nvPr>
        </p:nvSpPr>
        <p:spPr/>
        <p:txBody>
          <a:bodyPr/>
          <a:lstStyle/>
          <a:p>
            <a:fld id="{0C1E90CA-CC44-2A40-AC4A-C9879D9E785F}" type="slidenum">
              <a:rPr lang="en-US" smtClean="0"/>
              <a:t>11</a:t>
            </a:fld>
            <a:endParaRPr lang="en-US"/>
          </a:p>
        </p:txBody>
      </p:sp>
    </p:spTree>
    <p:extLst>
      <p:ext uri="{BB962C8B-B14F-4D97-AF65-F5344CB8AC3E}">
        <p14:creationId xmlns:p14="http://schemas.microsoft.com/office/powerpoint/2010/main" val="4223777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F9EC0F-F056-41EF-BB08-8ABE8E71D3E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341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the R01 </a:t>
            </a:r>
          </a:p>
        </p:txBody>
      </p:sp>
      <p:sp>
        <p:nvSpPr>
          <p:cNvPr id="4" name="Slide Number Placeholder 3"/>
          <p:cNvSpPr>
            <a:spLocks noGrp="1"/>
          </p:cNvSpPr>
          <p:nvPr>
            <p:ph type="sldNum" sz="quarter" idx="5"/>
          </p:nvPr>
        </p:nvSpPr>
        <p:spPr/>
        <p:txBody>
          <a:bodyPr/>
          <a:lstStyle/>
          <a:p>
            <a:fld id="{3D94483F-9E7F-458B-899B-8DD153D1BFD8}" type="slidenum">
              <a:rPr lang="en-US" smtClean="0"/>
              <a:t>13</a:t>
            </a:fld>
            <a:endParaRPr lang="en-US"/>
          </a:p>
        </p:txBody>
      </p:sp>
    </p:spTree>
    <p:extLst>
      <p:ext uri="{BB962C8B-B14F-4D97-AF65-F5344CB8AC3E}">
        <p14:creationId xmlns:p14="http://schemas.microsoft.com/office/powerpoint/2010/main" val="3946237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baseline="0" dirty="0">
                <a:latin typeface="FranklinGothic-MediumItalic"/>
              </a:rPr>
              <a:t>SAMHSA 2020 The Opioid Crisis and the Hispanic/Latino Population: An Urgent Issue</a:t>
            </a:r>
            <a:endParaRPr lang="en-US" dirty="0"/>
          </a:p>
          <a:p>
            <a:endParaRPr lang="en-US" dirty="0"/>
          </a:p>
        </p:txBody>
      </p:sp>
      <p:sp>
        <p:nvSpPr>
          <p:cNvPr id="4" name="Slide Number Placeholder 3"/>
          <p:cNvSpPr>
            <a:spLocks noGrp="1"/>
          </p:cNvSpPr>
          <p:nvPr>
            <p:ph type="sldNum" sz="quarter" idx="5"/>
          </p:nvPr>
        </p:nvSpPr>
        <p:spPr/>
        <p:txBody>
          <a:bodyPr/>
          <a:lstStyle/>
          <a:p>
            <a:fld id="{3D94483F-9E7F-458B-899B-8DD153D1BFD8}" type="slidenum">
              <a:rPr lang="en-US" smtClean="0"/>
              <a:t>16</a:t>
            </a:fld>
            <a:endParaRPr lang="en-US"/>
          </a:p>
        </p:txBody>
      </p:sp>
    </p:spTree>
    <p:extLst>
      <p:ext uri="{BB962C8B-B14F-4D97-AF65-F5344CB8AC3E}">
        <p14:creationId xmlns:p14="http://schemas.microsoft.com/office/powerpoint/2010/main" val="4218753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55555"/>
                </a:solidFill>
                <a:effectLst/>
                <a:latin typeface="Roboto" panose="02000000000000000000" pitchFamily="2" charset="0"/>
              </a:rPr>
              <a:t> The proposed study makes use of innovative random assignment methods to address this challenge in the Medicaid sector. In the proposed project, we apply a select group of metrics for assessing access, patterns of care and outcomes of SUD treatment, to describe the performance of systems, health plans, and provider groups in New York. We then conduct stratified analysis by race/ethnicity, gender, and rurality to identify which programs and plans have better outcomes and identify if there are service disparities</a:t>
            </a:r>
            <a:endParaRPr lang="en-US" dirty="0"/>
          </a:p>
        </p:txBody>
      </p:sp>
      <p:sp>
        <p:nvSpPr>
          <p:cNvPr id="4" name="Slide Number Placeholder 3"/>
          <p:cNvSpPr>
            <a:spLocks noGrp="1"/>
          </p:cNvSpPr>
          <p:nvPr>
            <p:ph type="sldNum" sz="quarter" idx="5"/>
          </p:nvPr>
        </p:nvSpPr>
        <p:spPr/>
        <p:txBody>
          <a:bodyPr/>
          <a:lstStyle/>
          <a:p>
            <a:fld id="{3D94483F-9E7F-458B-899B-8DD153D1BFD8}" type="slidenum">
              <a:rPr lang="en-US" smtClean="0"/>
              <a:t>3</a:t>
            </a:fld>
            <a:endParaRPr lang="en-US"/>
          </a:p>
        </p:txBody>
      </p:sp>
    </p:spTree>
    <p:extLst>
      <p:ext uri="{BB962C8B-B14F-4D97-AF65-F5344CB8AC3E}">
        <p14:creationId xmlns:p14="http://schemas.microsoft.com/office/powerpoint/2010/main" val="147695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GuardianSansGR-Regular"/>
              </a:rPr>
              <a:t>Consistent with national patterns, all plans achieved</a:t>
            </a:r>
          </a:p>
          <a:p>
            <a:pPr algn="l"/>
            <a:r>
              <a:rPr lang="en-US" sz="1800" b="0" i="0" u="none" strike="noStrike" baseline="0" dirty="0">
                <a:latin typeface="GuardianSansGR-Regular"/>
              </a:rPr>
              <a:t>less than 50% (range, 0%-62.1%) on most performance measures.</a:t>
            </a:r>
          </a:p>
          <a:p>
            <a:pPr algn="l"/>
            <a:r>
              <a:rPr lang="en-US" sz="1800" b="0" i="0" u="none" strike="noStrike" baseline="0" dirty="0">
                <a:latin typeface="GuardianSansGR-Regular"/>
              </a:rPr>
              <a:t>To further encourage medication use, plans</a:t>
            </a:r>
          </a:p>
          <a:p>
            <a:pPr algn="l"/>
            <a:r>
              <a:rPr lang="en-US" sz="1800" b="0" i="0" u="none" strike="noStrike" baseline="0" dirty="0">
                <a:latin typeface="GuardianSansGR-Regular"/>
              </a:rPr>
              <a:t>could remove logistical barriers (</a:t>
            </a:r>
            <a:r>
              <a:rPr lang="en-US" sz="1800" b="0" i="0" u="none" strike="noStrike" baseline="0" dirty="0" err="1">
                <a:latin typeface="GuardianSansGR-Regular"/>
              </a:rPr>
              <a:t>eg</a:t>
            </a:r>
            <a:r>
              <a:rPr lang="en-US" sz="1800" b="0" i="0" u="none" strike="noStrike" baseline="0" dirty="0">
                <a:latin typeface="GuardianSansGR-Regular"/>
              </a:rPr>
              <a:t>, prior authorization) and cover structured peer support and</a:t>
            </a:r>
          </a:p>
          <a:p>
            <a:pPr algn="l"/>
            <a:r>
              <a:rPr lang="en-US" sz="1800" b="0" i="0" u="none" strike="noStrike" baseline="0" dirty="0">
                <a:latin typeface="GuardianSansGR-Regular"/>
              </a:rPr>
              <a:t>training.45</a:t>
            </a:r>
          </a:p>
          <a:p>
            <a:pPr algn="l"/>
            <a:endParaRPr lang="en-US" sz="1800" b="0" i="0" u="none" strike="noStrike" baseline="0" dirty="0">
              <a:latin typeface="GuardianSansGR-Regular"/>
            </a:endParaRPr>
          </a:p>
          <a:p>
            <a:pPr algn="l"/>
            <a:r>
              <a:rPr lang="en-US" sz="1800" b="0" i="0" u="none" strike="noStrike" baseline="0" dirty="0">
                <a:latin typeface="GuardianSansGR-Regular"/>
              </a:rPr>
              <a:t>Balancing this limitation (similar to randomized clinical trials) is that random</a:t>
            </a:r>
          </a:p>
          <a:p>
            <a:pPr algn="l"/>
            <a:r>
              <a:rPr lang="en-US" sz="1800" b="0" i="0" u="none" strike="noStrike" baseline="0" dirty="0">
                <a:latin typeface="GuardianSansGR-Regular"/>
              </a:rPr>
              <a:t>assignment offers the opportunity to avoid differences in case</a:t>
            </a:r>
            <a:endParaRPr lang="en-US" dirty="0"/>
          </a:p>
        </p:txBody>
      </p:sp>
      <p:sp>
        <p:nvSpPr>
          <p:cNvPr id="4" name="Slide Number Placeholder 3"/>
          <p:cNvSpPr>
            <a:spLocks noGrp="1"/>
          </p:cNvSpPr>
          <p:nvPr>
            <p:ph type="sldNum" sz="quarter" idx="5"/>
          </p:nvPr>
        </p:nvSpPr>
        <p:spPr/>
        <p:txBody>
          <a:bodyPr/>
          <a:lstStyle/>
          <a:p>
            <a:fld id="{3D94483F-9E7F-458B-899B-8DD153D1BFD8}" type="slidenum">
              <a:rPr lang="en-US" smtClean="0"/>
              <a:t>4</a:t>
            </a:fld>
            <a:endParaRPr lang="en-US"/>
          </a:p>
        </p:txBody>
      </p:sp>
    </p:spTree>
    <p:extLst>
      <p:ext uri="{BB962C8B-B14F-4D97-AF65-F5344CB8AC3E}">
        <p14:creationId xmlns:p14="http://schemas.microsoft.com/office/powerpoint/2010/main" val="33554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2800" b="0" i="0" dirty="0">
                <a:solidFill>
                  <a:srgbClr val="4D5156"/>
                </a:solidFill>
                <a:effectLst/>
                <a:latin typeface="Roboto" panose="02000000000000000000" pitchFamily="2" charset="0"/>
              </a:rPr>
              <a:t>n 2020, </a:t>
            </a:r>
            <a:r>
              <a:rPr lang="en-US" sz="2800" b="1" i="0" dirty="0">
                <a:solidFill>
                  <a:srgbClr val="5F6368"/>
                </a:solidFill>
                <a:effectLst/>
                <a:latin typeface="Roboto" panose="02000000000000000000" pitchFamily="2" charset="0"/>
              </a:rPr>
              <a:t>35.9 percent of all Hispanics had</a:t>
            </a:r>
            <a:r>
              <a:rPr lang="en-US" sz="2800" b="0" i="0" dirty="0">
                <a:solidFill>
                  <a:srgbClr val="4D5156"/>
                </a:solidFill>
                <a:effectLst/>
                <a:latin typeface="Roboto" panose="02000000000000000000" pitchFamily="2" charset="0"/>
              </a:rPr>
              <a:t> Medicaid or public health insurance coverage, as compared to 33.8 percent for non-Hispanic whites.</a:t>
            </a:r>
            <a:endParaRPr lang="en-US" sz="1800" b="0" i="0" u="none" strike="noStrike" baseline="0" dirty="0">
              <a:latin typeface="AdvOTf9433e2d"/>
            </a:endParaRPr>
          </a:p>
          <a:p>
            <a:pPr algn="l"/>
            <a:endParaRPr lang="en-US" sz="1800" b="0" i="0" u="none" strike="noStrike" baseline="0" dirty="0">
              <a:latin typeface="AdvOTf9433e2d"/>
            </a:endParaRPr>
          </a:p>
          <a:p>
            <a:pPr algn="l"/>
            <a:r>
              <a:rPr lang="en-US" sz="1800" b="0" i="0" u="none" strike="noStrike" baseline="0" dirty="0">
                <a:latin typeface="AdvOTf9433e2d"/>
              </a:rPr>
              <a:t>In NYS, this variable is known to</a:t>
            </a:r>
          </a:p>
          <a:p>
            <a:pPr algn="l"/>
            <a:r>
              <a:rPr lang="en-US" sz="1800" b="0" i="0" u="none" strike="noStrike" baseline="0" dirty="0">
                <a:latin typeface="AdvOTf9433e2d"/>
              </a:rPr>
              <a:t>assign many Hispanic respondents to the </a:t>
            </a:r>
            <a:r>
              <a:rPr lang="en-US" sz="1800" b="0" i="0" u="none" strike="noStrike" baseline="0" dirty="0">
                <a:latin typeface="AdvOTf9433e2d+20"/>
              </a:rPr>
              <a:t>“</a:t>
            </a:r>
            <a:r>
              <a:rPr lang="en-US" sz="1800" b="0" i="0" u="none" strike="noStrike" baseline="0" dirty="0">
                <a:latin typeface="AdvOTf9433e2d"/>
              </a:rPr>
              <a:t>Other</a:t>
            </a:r>
            <a:r>
              <a:rPr lang="en-US" sz="1800" b="0" i="0" u="none" strike="noStrike" baseline="0" dirty="0">
                <a:latin typeface="AdvOTf9433e2d+20"/>
              </a:rPr>
              <a:t>”</a:t>
            </a:r>
          </a:p>
          <a:p>
            <a:pPr algn="l"/>
            <a:r>
              <a:rPr lang="en-US" sz="1800" b="0" i="0" u="none" strike="noStrike" baseline="0" dirty="0">
                <a:latin typeface="AdvOTf9433e2d"/>
              </a:rPr>
              <a:t>category.22</a:t>
            </a:r>
            <a:r>
              <a:rPr lang="en-US" sz="1800" b="0" i="0" u="none" strike="noStrike" baseline="0" dirty="0">
                <a:latin typeface="AdvOTf9433e2d+20"/>
              </a:rPr>
              <a:t>–</a:t>
            </a:r>
            <a:r>
              <a:rPr lang="en-US" sz="1800" b="0" i="0" u="none" strike="noStrike" baseline="0" dirty="0">
                <a:latin typeface="AdvOTf9433e2d"/>
              </a:rPr>
              <a:t>24 In our main speci</a:t>
            </a:r>
            <a:r>
              <a:rPr lang="en-US" sz="1800" b="0" i="0" u="none" strike="noStrike" baseline="0" dirty="0">
                <a:latin typeface="AdvOTf9433e2d+fb"/>
              </a:rPr>
              <a:t>fi</a:t>
            </a:r>
            <a:r>
              <a:rPr lang="en-US" sz="1800" b="0" i="0" u="none" strike="noStrike" baseline="0" dirty="0">
                <a:latin typeface="AdvOTf9433e2d"/>
              </a:rPr>
              <a:t>cation, we combined the</a:t>
            </a:r>
          </a:p>
          <a:p>
            <a:pPr algn="l"/>
            <a:r>
              <a:rPr lang="en-US" sz="1800" b="0" i="0" u="none" strike="noStrike" baseline="0" dirty="0">
                <a:latin typeface="AdvOTf9433e2d"/>
              </a:rPr>
              <a:t>Other and Hispanic categories based on literature identifying</a:t>
            </a:r>
          </a:p>
          <a:p>
            <a:pPr algn="l"/>
            <a:r>
              <a:rPr lang="en-US" sz="1800" b="0" i="0" u="none" strike="noStrike" baseline="0" dirty="0">
                <a:latin typeface="AdvOTf9433e2d"/>
              </a:rPr>
              <a:t>this pattern for Hispanic populations.25</a:t>
            </a:r>
            <a:r>
              <a:rPr lang="en-US" sz="1800" b="0" i="0" u="none" strike="noStrike" baseline="0" dirty="0">
                <a:latin typeface="AdvOTf9433e2d+20"/>
              </a:rPr>
              <a:t>–</a:t>
            </a:r>
            <a:r>
              <a:rPr lang="en-US" sz="1800" b="0" i="0" u="none" strike="noStrike" baseline="0" dirty="0">
                <a:latin typeface="AdvOTf9433e2d"/>
              </a:rPr>
              <a:t>28 We also estimated</a:t>
            </a:r>
          </a:p>
          <a:p>
            <a:pPr algn="l"/>
            <a:r>
              <a:rPr lang="en-US" sz="1800" b="0" i="0" u="none" strike="noStrike" baseline="0" dirty="0">
                <a:latin typeface="AdvOTf9433e2d"/>
              </a:rPr>
              <a:t>all our models with Other and Hispanic as separate categories.</a:t>
            </a:r>
          </a:p>
          <a:p>
            <a:pPr algn="l"/>
            <a:r>
              <a:rPr lang="en-US" sz="1800" b="0" i="0" u="none" strike="noStrike" baseline="0" dirty="0">
                <a:latin typeface="AdvOTf9433e2d"/>
              </a:rPr>
              <a:t>In addition, we explored dealing with misclassi</a:t>
            </a:r>
            <a:r>
              <a:rPr lang="en-US" sz="1800" b="0" i="0" u="none" strike="noStrike" baseline="0" dirty="0">
                <a:latin typeface="AdvOTf9433e2d+fb"/>
              </a:rPr>
              <a:t>fi</a:t>
            </a:r>
            <a:r>
              <a:rPr lang="en-US" sz="1800" b="0" i="0" u="none" strike="noStrike" baseline="0" dirty="0">
                <a:latin typeface="AdvOTf9433e2d"/>
              </a:rPr>
              <a:t>cation with a</a:t>
            </a:r>
            <a:endParaRPr lang="en-US" dirty="0"/>
          </a:p>
        </p:txBody>
      </p:sp>
      <p:sp>
        <p:nvSpPr>
          <p:cNvPr id="4" name="Slide Number Placeholder 3"/>
          <p:cNvSpPr>
            <a:spLocks noGrp="1"/>
          </p:cNvSpPr>
          <p:nvPr>
            <p:ph type="sldNum" sz="quarter" idx="5"/>
          </p:nvPr>
        </p:nvSpPr>
        <p:spPr/>
        <p:txBody>
          <a:bodyPr/>
          <a:lstStyle/>
          <a:p>
            <a:fld id="{3D94483F-9E7F-458B-899B-8DD153D1BFD8}" type="slidenum">
              <a:rPr lang="en-US" smtClean="0"/>
              <a:t>5</a:t>
            </a:fld>
            <a:endParaRPr lang="en-US"/>
          </a:p>
        </p:txBody>
      </p:sp>
    </p:spTree>
    <p:extLst>
      <p:ext uri="{BB962C8B-B14F-4D97-AF65-F5344CB8AC3E}">
        <p14:creationId xmlns:p14="http://schemas.microsoft.com/office/powerpoint/2010/main" val="130923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 substance use disorder care provided under Medicaid managed care plans in New York fail to address clients’ social needs, thus hindering treatment engagement and adequate care.</a:t>
            </a:r>
          </a:p>
          <a:p>
            <a:r>
              <a:rPr lang="en-US" dirty="0"/>
              <a:t>•	Peer support services are perceived as a key component for substance use disorder treatment engagement and should be incorporated as a billable service under Medicaid. </a:t>
            </a:r>
          </a:p>
          <a:p>
            <a:r>
              <a:rPr lang="en-US" dirty="0"/>
              <a:t>•	Provider stigma toward people with substance use disorders and language capacity gaps can negatively impact treatment engagement and provision of high-quality services. </a:t>
            </a:r>
          </a:p>
          <a:p>
            <a:endParaRPr lang="en-US" dirty="0"/>
          </a:p>
        </p:txBody>
      </p:sp>
      <p:sp>
        <p:nvSpPr>
          <p:cNvPr id="4" name="Slide Number Placeholder 3"/>
          <p:cNvSpPr>
            <a:spLocks noGrp="1"/>
          </p:cNvSpPr>
          <p:nvPr>
            <p:ph type="sldNum" sz="quarter" idx="5"/>
          </p:nvPr>
        </p:nvSpPr>
        <p:spPr/>
        <p:txBody>
          <a:bodyPr/>
          <a:lstStyle/>
          <a:p>
            <a:fld id="{3D94483F-9E7F-458B-899B-8DD153D1BFD8}" type="slidenum">
              <a:rPr lang="en-US" smtClean="0"/>
              <a:t>6</a:t>
            </a:fld>
            <a:endParaRPr lang="en-US"/>
          </a:p>
        </p:txBody>
      </p:sp>
    </p:spTree>
    <p:extLst>
      <p:ext uri="{BB962C8B-B14F-4D97-AF65-F5344CB8AC3E}">
        <p14:creationId xmlns:p14="http://schemas.microsoft.com/office/powerpoint/2010/main" val="1966821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Focusing on two main areas of service: medications and responsiveness (or lack thereof) to patients needs </a:t>
            </a:r>
          </a:p>
        </p:txBody>
      </p:sp>
      <p:sp>
        <p:nvSpPr>
          <p:cNvPr id="4" name="Slide Number Placeholder 3"/>
          <p:cNvSpPr>
            <a:spLocks noGrp="1"/>
          </p:cNvSpPr>
          <p:nvPr>
            <p:ph type="sldNum" sz="quarter" idx="5"/>
          </p:nvPr>
        </p:nvSpPr>
        <p:spPr/>
        <p:txBody>
          <a:bodyPr/>
          <a:lstStyle/>
          <a:p>
            <a:fld id="{3D94483F-9E7F-458B-899B-8DD153D1BFD8}" type="slidenum">
              <a:rPr lang="en-US" smtClean="0"/>
              <a:t>7</a:t>
            </a:fld>
            <a:endParaRPr lang="en-US"/>
          </a:p>
        </p:txBody>
      </p:sp>
    </p:spTree>
    <p:extLst>
      <p:ext uri="{BB962C8B-B14F-4D97-AF65-F5344CB8AC3E}">
        <p14:creationId xmlns:p14="http://schemas.microsoft.com/office/powerpoint/2010/main" val="4089961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rPr>
              <a:t>One of the questions were </a:t>
            </a:r>
            <a:r>
              <a:rPr lang="en-US" sz="1800" dirty="0" err="1">
                <a:solidFill>
                  <a:srgbClr val="000000"/>
                </a:solidFill>
                <a:effectLst/>
                <a:latin typeface="Calibri" panose="020F0502020204030204" pitchFamily="34" charset="0"/>
                <a:ea typeface="Times New Roman" panose="02020603050405020304" pitchFamily="18" charset="0"/>
              </a:rPr>
              <a:t>were</a:t>
            </a:r>
            <a:r>
              <a:rPr lang="en-US" sz="1800" dirty="0">
                <a:solidFill>
                  <a:srgbClr val="000000"/>
                </a:solidFill>
                <a:effectLst/>
                <a:latin typeface="Calibri" panose="020F0502020204030204" pitchFamily="34" charset="0"/>
                <a:ea typeface="Times New Roman" panose="02020603050405020304" pitchFamily="18" charset="0"/>
              </a:rPr>
              <a:t> to answer What do we need to tackle the crisis at the local, state and national levels?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3D94483F-9E7F-458B-899B-8DD153D1BFD8}" type="slidenum">
              <a:rPr lang="en-US" smtClean="0"/>
              <a:t>8</a:t>
            </a:fld>
            <a:endParaRPr lang="en-US"/>
          </a:p>
        </p:txBody>
      </p:sp>
    </p:spTree>
    <p:extLst>
      <p:ext uri="{BB962C8B-B14F-4D97-AF65-F5344CB8AC3E}">
        <p14:creationId xmlns:p14="http://schemas.microsoft.com/office/powerpoint/2010/main" val="4249160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94483F-9E7F-458B-899B-8DD153D1BFD8}" type="slidenum">
              <a:rPr lang="en-US" smtClean="0"/>
              <a:t>9</a:t>
            </a:fld>
            <a:endParaRPr lang="en-US"/>
          </a:p>
        </p:txBody>
      </p:sp>
    </p:spTree>
    <p:extLst>
      <p:ext uri="{BB962C8B-B14F-4D97-AF65-F5344CB8AC3E}">
        <p14:creationId xmlns:p14="http://schemas.microsoft.com/office/powerpoint/2010/main" val="3388760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a:t>
            </a:r>
            <a:r>
              <a:rPr lang="en-US" sz="1800" b="0" i="0" u="none" strike="noStrike" baseline="0" dirty="0">
                <a:latin typeface="AdvOT1ef757c0"/>
              </a:rPr>
              <a:t>Such examples</a:t>
            </a:r>
          </a:p>
          <a:p>
            <a:pPr algn="l"/>
            <a:r>
              <a:rPr lang="en-US" sz="1800" b="0" i="0" u="none" strike="noStrike" baseline="0" dirty="0">
                <a:latin typeface="AdvOT1ef757c0"/>
              </a:rPr>
              <a:t>suggest that the comparatively lower overdose mortality</a:t>
            </a:r>
          </a:p>
          <a:p>
            <a:pPr algn="l"/>
            <a:r>
              <a:rPr lang="en-US" sz="1800" b="0" i="0" u="none" strike="noStrike" baseline="0" dirty="0">
                <a:latin typeface="AdvOT1ef757c0"/>
              </a:rPr>
              <a:t>rates among Hispanics overall are not reflected in every subnational</a:t>
            </a:r>
          </a:p>
          <a:p>
            <a:pPr algn="l"/>
            <a:r>
              <a:rPr lang="en-US" sz="1800" b="0" i="0" u="none" strike="noStrike" baseline="0" dirty="0">
                <a:latin typeface="AdvOT1ef757c0"/>
              </a:rPr>
              <a:t>region or subgroup of Hispanics.</a:t>
            </a:r>
          </a:p>
          <a:p>
            <a:pPr algn="l"/>
            <a:r>
              <a:rPr lang="en-US" sz="1800" b="0" i="0" u="none" strike="noStrike" baseline="0" dirty="0">
                <a:latin typeface="AdvOT1ef757c0"/>
              </a:rPr>
              <a:t>In order to appropriately design and target</a:t>
            </a:r>
            <a:endParaRPr lang="en-US" dirty="0"/>
          </a:p>
        </p:txBody>
      </p:sp>
      <p:sp>
        <p:nvSpPr>
          <p:cNvPr id="4" name="Slide Number Placeholder 3"/>
          <p:cNvSpPr>
            <a:spLocks noGrp="1"/>
          </p:cNvSpPr>
          <p:nvPr>
            <p:ph type="sldNum" sz="quarter" idx="5"/>
          </p:nvPr>
        </p:nvSpPr>
        <p:spPr/>
        <p:txBody>
          <a:bodyPr/>
          <a:lstStyle/>
          <a:p>
            <a:fld id="{3D94483F-9E7F-458B-899B-8DD153D1BFD8}" type="slidenum">
              <a:rPr lang="en-US" smtClean="0"/>
              <a:t>10</a:t>
            </a:fld>
            <a:endParaRPr lang="en-US"/>
          </a:p>
        </p:txBody>
      </p:sp>
    </p:spTree>
    <p:extLst>
      <p:ext uri="{BB962C8B-B14F-4D97-AF65-F5344CB8AC3E}">
        <p14:creationId xmlns:p14="http://schemas.microsoft.com/office/powerpoint/2010/main" val="2064807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2178B7C-4A3F-4EF7-B14F-20EF3C727D54}" type="datetimeFigureOut">
              <a:rPr lang="en-US" smtClean="0"/>
              <a:t>3/2/2023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267050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178B7C-4A3F-4EF7-B14F-20EF3C727D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744396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178B7C-4A3F-4EF7-B14F-20EF3C727D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324140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178B7C-4A3F-4EF7-B14F-20EF3C727D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6E263-D4E1-4671-A282-424876A8E22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88256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178B7C-4A3F-4EF7-B14F-20EF3C727D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1240071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2178B7C-4A3F-4EF7-B14F-20EF3C727D54}"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1947154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2178B7C-4A3F-4EF7-B14F-20EF3C727D54}"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554725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78B7C-4A3F-4EF7-B14F-20EF3C727D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1027165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78B7C-4A3F-4EF7-B14F-20EF3C727D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23396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78B7C-4A3F-4EF7-B14F-20EF3C727D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98416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178B7C-4A3F-4EF7-B14F-20EF3C727D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87237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178B7C-4A3F-4EF7-B14F-20EF3C727D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1367939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178B7C-4A3F-4EF7-B14F-20EF3C727D54}" type="datetimeFigureOut">
              <a:rPr lang="en-US" smtClean="0"/>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396186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178B7C-4A3F-4EF7-B14F-20EF3C727D54}"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72083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78B7C-4A3F-4EF7-B14F-20EF3C727D54}" type="datetimeFigureOut">
              <a:rPr lang="en-US" smtClean="0"/>
              <a:t>3/2/2023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213027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178B7C-4A3F-4EF7-B14F-20EF3C727D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336468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178B7C-4A3F-4EF7-B14F-20EF3C727D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6E263-D4E1-4671-A282-424876A8E22E}" type="slidenum">
              <a:rPr lang="en-US" smtClean="0"/>
              <a:t>‹#›</a:t>
            </a:fld>
            <a:endParaRPr lang="en-US"/>
          </a:p>
        </p:txBody>
      </p:sp>
    </p:spTree>
    <p:extLst>
      <p:ext uri="{BB962C8B-B14F-4D97-AF65-F5344CB8AC3E}">
        <p14:creationId xmlns:p14="http://schemas.microsoft.com/office/powerpoint/2010/main" val="407867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2178B7C-4A3F-4EF7-B14F-20EF3C727D54}" type="datetimeFigureOut">
              <a:rPr lang="en-US" smtClean="0"/>
              <a:t>3/2/2023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A6E263-D4E1-4671-A282-424876A8E22E}" type="slidenum">
              <a:rPr lang="en-US" smtClean="0"/>
              <a:t>‹#›</a:t>
            </a:fld>
            <a:endParaRPr lang="en-US"/>
          </a:p>
        </p:txBody>
      </p:sp>
    </p:spTree>
    <p:extLst>
      <p:ext uri="{BB962C8B-B14F-4D97-AF65-F5344CB8AC3E}">
        <p14:creationId xmlns:p14="http://schemas.microsoft.com/office/powerpoint/2010/main" val="9791598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mmwr/preview/mmwrhtml/mm6450a3.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shadac.org/sites/default/files/publications/STATE%20opioid%20brief%202017%20web.pdf" TargetMode="External"/><Relationship Id="rId5" Type="http://schemas.openxmlformats.org/officeDocument/2006/relationships/hyperlink" Target="https://www.cdc.gov/nchs/pressroom/sosmap/drug_poisoning_mortality/drug_poisoning.htm" TargetMode="External"/><Relationship Id="rId4" Type="http://schemas.openxmlformats.org/officeDocument/2006/relationships/hyperlink" Target="https://www.cdc.gov/mmwr/volumes/67/wr/mm6712a1.htm?s_cid=mm6712a1_w"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zhen-duan@mgh.harvard.edu"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EABDA-7359-41AB-A5D0-1B346A16D769}"/>
              </a:ext>
            </a:extLst>
          </p:cNvPr>
          <p:cNvSpPr>
            <a:spLocks noGrp="1"/>
          </p:cNvSpPr>
          <p:nvPr>
            <p:ph type="ctrTitle"/>
          </p:nvPr>
        </p:nvSpPr>
        <p:spPr>
          <a:xfrm>
            <a:off x="1954191" y="769850"/>
            <a:ext cx="8283615" cy="2387600"/>
          </a:xfrm>
        </p:spPr>
        <p:txBody>
          <a:bodyPr>
            <a:normAutofit fontScale="90000"/>
          </a:bodyPr>
          <a:lstStyle/>
          <a:p>
            <a:pPr algn="ctr"/>
            <a:r>
              <a:rPr lang="en-US" dirty="0"/>
              <a:t>IMPROVING Opioid Use TREATMENT in Latino Communities through upstream partnerships</a:t>
            </a:r>
          </a:p>
        </p:txBody>
      </p:sp>
      <p:sp>
        <p:nvSpPr>
          <p:cNvPr id="3" name="Subtitle 2">
            <a:extLst>
              <a:ext uri="{FF2B5EF4-FFF2-40B4-BE49-F238E27FC236}">
                <a16:creationId xmlns:a16="http://schemas.microsoft.com/office/drawing/2014/main" id="{43C9882D-FFDC-40F7-8540-23A27C25B088}"/>
              </a:ext>
            </a:extLst>
          </p:cNvPr>
          <p:cNvSpPr>
            <a:spLocks noGrp="1"/>
          </p:cNvSpPr>
          <p:nvPr>
            <p:ph type="subTitle" idx="1"/>
          </p:nvPr>
        </p:nvSpPr>
        <p:spPr>
          <a:xfrm>
            <a:off x="2598628" y="3565384"/>
            <a:ext cx="6994742" cy="1808161"/>
          </a:xfrm>
        </p:spPr>
        <p:txBody>
          <a:bodyPr>
            <a:normAutofit fontScale="92500"/>
          </a:bodyPr>
          <a:lstStyle/>
          <a:p>
            <a:pPr algn="ctr"/>
            <a:r>
              <a:rPr lang="en-US" sz="3200" b="1" dirty="0">
                <a:solidFill>
                  <a:schemeClr val="accent1">
                    <a:lumMod val="50000"/>
                  </a:schemeClr>
                </a:solidFill>
              </a:rPr>
              <a:t>Jenny Zhen-Duan, PHD &amp; </a:t>
            </a:r>
          </a:p>
          <a:p>
            <a:pPr algn="ctr"/>
            <a:r>
              <a:rPr lang="en-US" sz="3200" b="1" dirty="0">
                <a:solidFill>
                  <a:schemeClr val="accent1">
                    <a:lumMod val="50000"/>
                  </a:schemeClr>
                </a:solidFill>
              </a:rPr>
              <a:t>Margarita Alegria, PhD</a:t>
            </a:r>
            <a:br>
              <a:rPr lang="en-US" dirty="0"/>
            </a:br>
            <a:r>
              <a:rPr lang="en-US" dirty="0"/>
              <a:t>Disparities Research Unit, Massachusetts General Hospital</a:t>
            </a:r>
          </a:p>
        </p:txBody>
      </p:sp>
      <p:pic>
        <p:nvPicPr>
          <p:cNvPr id="4" name="Picture 2" descr="Image result for mgh logo">
            <a:extLst>
              <a:ext uri="{FF2B5EF4-FFF2-40B4-BE49-F238E27FC236}">
                <a16:creationId xmlns:a16="http://schemas.microsoft.com/office/drawing/2014/main" id="{FE695EF5-0333-4E6F-B9B2-4897575DED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991" y="123563"/>
            <a:ext cx="1295673" cy="151196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ED9C800-5917-4148-8517-FFA2577B9E85}"/>
              </a:ext>
            </a:extLst>
          </p:cNvPr>
          <p:cNvPicPr>
            <a:picLocks noChangeAspect="1"/>
          </p:cNvPicPr>
          <p:nvPr/>
        </p:nvPicPr>
        <p:blipFill>
          <a:blip r:embed="rId3" cstate="print"/>
          <a:stretch>
            <a:fillRect/>
          </a:stretch>
        </p:blipFill>
        <p:spPr>
          <a:xfrm flipH="1">
            <a:off x="10638109" y="123564"/>
            <a:ext cx="1414203" cy="1511967"/>
          </a:xfrm>
          <a:prstGeom prst="rect">
            <a:avLst/>
          </a:prstGeom>
        </p:spPr>
      </p:pic>
      <p:sp>
        <p:nvSpPr>
          <p:cNvPr id="6" name="TextBox 5">
            <a:extLst>
              <a:ext uri="{FF2B5EF4-FFF2-40B4-BE49-F238E27FC236}">
                <a16:creationId xmlns:a16="http://schemas.microsoft.com/office/drawing/2014/main" id="{326E8A6D-2BCF-4DCD-A635-367355992E83}"/>
              </a:ext>
            </a:extLst>
          </p:cNvPr>
          <p:cNvSpPr txBox="1"/>
          <p:nvPr/>
        </p:nvSpPr>
        <p:spPr>
          <a:xfrm>
            <a:off x="4403556" y="5771758"/>
            <a:ext cx="3384884" cy="769441"/>
          </a:xfrm>
          <a:prstGeom prst="rect">
            <a:avLst/>
          </a:prstGeom>
          <a:noFill/>
        </p:spPr>
        <p:txBody>
          <a:bodyPr wrap="square" rtlCol="0">
            <a:spAutoFit/>
          </a:bodyPr>
          <a:lstStyle/>
          <a:p>
            <a:pPr algn="ctr"/>
            <a:r>
              <a:rPr lang="en-US" sz="2200" dirty="0"/>
              <a:t>Latinx Knowledge Hub</a:t>
            </a:r>
          </a:p>
          <a:p>
            <a:pPr lvl="1" algn="ctr"/>
            <a:r>
              <a:rPr lang="en-US" sz="2200" dirty="0"/>
              <a:t>March 3, 2023</a:t>
            </a:r>
          </a:p>
        </p:txBody>
      </p:sp>
    </p:spTree>
    <p:extLst>
      <p:ext uri="{BB962C8B-B14F-4D97-AF65-F5344CB8AC3E}">
        <p14:creationId xmlns:p14="http://schemas.microsoft.com/office/powerpoint/2010/main" val="815258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00" y="386896"/>
            <a:ext cx="10515600" cy="1325563"/>
          </a:xfrm>
        </p:spPr>
        <p:txBody>
          <a:bodyPr/>
          <a:lstStyle/>
          <a:p>
            <a:pPr algn="ctr"/>
            <a:r>
              <a:rPr lang="en-US" dirty="0"/>
              <a:t>Opioid Epidemic in Latinos</a:t>
            </a:r>
          </a:p>
        </p:txBody>
      </p:sp>
      <p:sp>
        <p:nvSpPr>
          <p:cNvPr id="3" name="Content Placeholder 2"/>
          <p:cNvSpPr>
            <a:spLocks noGrp="1"/>
          </p:cNvSpPr>
          <p:nvPr>
            <p:ph idx="1"/>
          </p:nvPr>
        </p:nvSpPr>
        <p:spPr>
          <a:xfrm>
            <a:off x="517358" y="1263721"/>
            <a:ext cx="10896601" cy="4706115"/>
          </a:xfrm>
        </p:spPr>
        <p:txBody>
          <a:bodyPr>
            <a:normAutofit/>
          </a:bodyPr>
          <a:lstStyle/>
          <a:p>
            <a:r>
              <a:rPr lang="en-US" sz="2800" dirty="0"/>
              <a:t> The prevalence of opioid usage and deaths related to opioids is increasing in minority populations, specifically Latinos, </a:t>
            </a:r>
          </a:p>
          <a:p>
            <a:pPr lvl="2"/>
            <a:r>
              <a:rPr lang="en-US" sz="2400" dirty="0"/>
              <a:t>Overdose mortality rates among Latinos are disproportionate in some areas, including Massachusetts </a:t>
            </a:r>
          </a:p>
          <a:p>
            <a:pPr lvl="2"/>
            <a:r>
              <a:rPr lang="en-US" sz="2400" dirty="0"/>
              <a:t>In New York City, the overdose death rates for adults older than 55 were higher for Latino than Whites </a:t>
            </a:r>
          </a:p>
        </p:txBody>
      </p:sp>
      <p:sp>
        <p:nvSpPr>
          <p:cNvPr id="5" name="TextBox 4"/>
          <p:cNvSpPr txBox="1"/>
          <p:nvPr/>
        </p:nvSpPr>
        <p:spPr>
          <a:xfrm>
            <a:off x="6328611" y="5526354"/>
            <a:ext cx="5619893" cy="1846659"/>
          </a:xfrm>
          <a:prstGeom prst="rect">
            <a:avLst/>
          </a:prstGeom>
          <a:noFill/>
        </p:spPr>
        <p:txBody>
          <a:bodyPr wrap="square" rtlCol="0">
            <a:spAutoFit/>
          </a:bodyPr>
          <a:lstStyle/>
          <a:p>
            <a:endParaRPr lang="en-US" sz="1000" dirty="0"/>
          </a:p>
          <a:p>
            <a:pPr algn="l"/>
            <a:r>
              <a:rPr lang="en-US" sz="1000" dirty="0"/>
              <a:t>Sources: Cano (2020) </a:t>
            </a:r>
            <a:r>
              <a:rPr lang="en-US" sz="1000" b="0" i="0" u="none" strike="noStrike" baseline="0" dirty="0"/>
              <a:t>Drug Overdose Deaths Among US Hispanics: Trends (2000–2017) and Recent Patterns</a:t>
            </a:r>
            <a:endParaRPr lang="en-US" sz="1000" dirty="0"/>
          </a:p>
          <a:p>
            <a:r>
              <a:rPr lang="en-US" sz="1200" dirty="0">
                <a:hlinkClick r:id="rId3"/>
              </a:rPr>
              <a:t>https://www.cdc.gov/mmwr/preview/mmwrhtml/mm6450a3.htm</a:t>
            </a:r>
            <a:endParaRPr lang="en-US" sz="1200" dirty="0"/>
          </a:p>
          <a:p>
            <a:r>
              <a:rPr lang="en-US" sz="1200" u="sng" dirty="0">
                <a:hlinkClick r:id="rId4"/>
              </a:rPr>
              <a:t>https://www.cdc.gov/mmwr/volumes/67/wr/mm6712a1.htm?s_cid=mm6712a1_w</a:t>
            </a:r>
            <a:endParaRPr lang="en-US" sz="1200" u="sng" dirty="0"/>
          </a:p>
          <a:p>
            <a:r>
              <a:rPr lang="en-US" sz="1200" dirty="0">
                <a:hlinkClick r:id="rId5"/>
              </a:rPr>
              <a:t>https://www.cdc.gov/nchs/pressroom/sosmap/drug_poisoning_mortality/drug_poisoning.htm</a:t>
            </a:r>
            <a:endParaRPr lang="en-US" sz="1200" dirty="0"/>
          </a:p>
          <a:p>
            <a:r>
              <a:rPr lang="en-US" sz="1200" dirty="0">
                <a:hlinkClick r:id="rId6"/>
              </a:rPr>
              <a:t>http://www.shadac.org/sites/default/files/publications/STATE%20opioid%20brief%202017%20web.pdf</a:t>
            </a:r>
            <a:endParaRPr lang="en-US" sz="1200" dirty="0"/>
          </a:p>
          <a:p>
            <a:endParaRPr lang="en-US" sz="1200" dirty="0"/>
          </a:p>
        </p:txBody>
      </p:sp>
    </p:spTree>
    <p:extLst>
      <p:ext uri="{BB962C8B-B14F-4D97-AF65-F5344CB8AC3E}">
        <p14:creationId xmlns:p14="http://schemas.microsoft.com/office/powerpoint/2010/main" val="1957720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8EB3F-7434-0345-8A27-6689CC59AC77}"/>
              </a:ext>
            </a:extLst>
          </p:cNvPr>
          <p:cNvSpPr>
            <a:spLocks noGrp="1"/>
          </p:cNvSpPr>
          <p:nvPr>
            <p:ph type="title"/>
          </p:nvPr>
        </p:nvSpPr>
        <p:spPr/>
        <p:txBody>
          <a:bodyPr/>
          <a:lstStyle/>
          <a:p>
            <a:r>
              <a:rPr lang="en-US" dirty="0"/>
              <a:t>UNMET NEED: Substance Use Services Among Racial/Ethnic Minorities </a:t>
            </a:r>
          </a:p>
        </p:txBody>
      </p:sp>
      <p:sp>
        <p:nvSpPr>
          <p:cNvPr id="3" name="Content Placeholder 2">
            <a:extLst>
              <a:ext uri="{FF2B5EF4-FFF2-40B4-BE49-F238E27FC236}">
                <a16:creationId xmlns:a16="http://schemas.microsoft.com/office/drawing/2014/main" id="{693926AB-2743-424F-89C0-07231140C45C}"/>
              </a:ext>
            </a:extLst>
          </p:cNvPr>
          <p:cNvSpPr>
            <a:spLocks noGrp="1"/>
          </p:cNvSpPr>
          <p:nvPr>
            <p:ph idx="1"/>
          </p:nvPr>
        </p:nvSpPr>
        <p:spPr>
          <a:xfrm>
            <a:off x="1141413" y="1705923"/>
            <a:ext cx="10515600" cy="4776944"/>
          </a:xfrm>
        </p:spPr>
        <p:txBody>
          <a:bodyPr>
            <a:normAutofit fontScale="32500" lnSpcReduction="20000"/>
          </a:bodyPr>
          <a:lstStyle/>
          <a:p>
            <a:endParaRPr lang="en-US" dirty="0"/>
          </a:p>
          <a:p>
            <a:endParaRPr lang="en-US" sz="8000" dirty="0"/>
          </a:p>
          <a:p>
            <a:r>
              <a:rPr lang="en-US" sz="9600" dirty="0"/>
              <a:t>In 2018, an estimated 21.2 million people aged 12 or older </a:t>
            </a:r>
            <a:r>
              <a:rPr lang="en-US" sz="9600" b="1" dirty="0"/>
              <a:t>needed substance use treatment</a:t>
            </a:r>
            <a:r>
              <a:rPr lang="en-US" sz="9600" dirty="0"/>
              <a:t> in the past year. </a:t>
            </a:r>
          </a:p>
          <a:p>
            <a:r>
              <a:rPr lang="en-US" sz="9600" dirty="0"/>
              <a:t>In 2018, approximately 3.7 million people aged 12 or older </a:t>
            </a:r>
            <a:r>
              <a:rPr lang="en-US" sz="9600" b="1" dirty="0"/>
              <a:t>received any substance use treatment </a:t>
            </a:r>
            <a:r>
              <a:rPr lang="en-US" sz="9600" dirty="0"/>
              <a:t>in the past year, or 1.4 percent of the population </a:t>
            </a:r>
            <a:endParaRPr lang="en-US" sz="8000" dirty="0"/>
          </a:p>
          <a:p>
            <a:pPr lvl="1"/>
            <a:r>
              <a:rPr lang="en-US" sz="9600" dirty="0"/>
              <a:t>Worse treatment access and outcomes for Latinos and Asians</a:t>
            </a:r>
          </a:p>
          <a:p>
            <a:pPr lvl="2"/>
            <a:endParaRPr lang="en-US" sz="9600" dirty="0"/>
          </a:p>
          <a:p>
            <a:pPr lvl="1"/>
            <a:endParaRPr lang="en-US" dirty="0"/>
          </a:p>
          <a:p>
            <a:pPr lvl="1"/>
            <a:endParaRPr lang="en-US" dirty="0"/>
          </a:p>
          <a:p>
            <a:pPr lvl="1"/>
            <a:endParaRPr lang="en-US" dirty="0"/>
          </a:p>
          <a:p>
            <a:endParaRPr lang="en-US" dirty="0"/>
          </a:p>
          <a:p>
            <a:endParaRPr lang="en-US" dirty="0"/>
          </a:p>
          <a:p>
            <a:endParaRPr lang="en-US" dirty="0"/>
          </a:p>
        </p:txBody>
      </p:sp>
      <p:sp>
        <p:nvSpPr>
          <p:cNvPr id="7" name="TextBox 6">
            <a:extLst>
              <a:ext uri="{FF2B5EF4-FFF2-40B4-BE49-F238E27FC236}">
                <a16:creationId xmlns:a16="http://schemas.microsoft.com/office/drawing/2014/main" id="{91215A77-48F5-F143-A0BD-767B70BD8C96}"/>
              </a:ext>
            </a:extLst>
          </p:cNvPr>
          <p:cNvSpPr txBox="1"/>
          <p:nvPr/>
        </p:nvSpPr>
        <p:spPr>
          <a:xfrm>
            <a:off x="7981950" y="6308209"/>
            <a:ext cx="6053901" cy="369332"/>
          </a:xfrm>
          <a:prstGeom prst="rect">
            <a:avLst/>
          </a:prstGeom>
          <a:noFill/>
        </p:spPr>
        <p:txBody>
          <a:bodyPr wrap="square" rtlCol="0">
            <a:spAutoFit/>
          </a:bodyPr>
          <a:lstStyle/>
          <a:p>
            <a:r>
              <a:rPr lang="en-US" dirty="0"/>
              <a:t>SAMHSA 2019; Mulvaney-Day et al., 2012</a:t>
            </a:r>
          </a:p>
        </p:txBody>
      </p:sp>
    </p:spTree>
    <p:extLst>
      <p:ext uri="{BB962C8B-B14F-4D97-AF65-F5344CB8AC3E}">
        <p14:creationId xmlns:p14="http://schemas.microsoft.com/office/powerpoint/2010/main" val="2572404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4B2C-286E-4DC3-B4D5-E2E5525A1C32}"/>
              </a:ext>
            </a:extLst>
          </p:cNvPr>
          <p:cNvSpPr>
            <a:spLocks noGrp="1"/>
          </p:cNvSpPr>
          <p:nvPr>
            <p:ph type="title"/>
          </p:nvPr>
        </p:nvSpPr>
        <p:spPr>
          <a:xfrm>
            <a:off x="676440" y="524510"/>
            <a:ext cx="10677360" cy="988332"/>
          </a:xfrm>
        </p:spPr>
        <p:txBody>
          <a:bodyPr>
            <a:noAutofit/>
          </a:bodyPr>
          <a:lstStyle/>
          <a:p>
            <a:pPr algn="ctr"/>
            <a:r>
              <a:rPr lang="en-US" sz="4000" dirty="0"/>
              <a:t>Systemic barriers to quality behavioral healthcare for Latinx populations</a:t>
            </a:r>
          </a:p>
        </p:txBody>
      </p:sp>
      <p:graphicFrame>
        <p:nvGraphicFramePr>
          <p:cNvPr id="5" name="Content Placeholder 2">
            <a:extLst>
              <a:ext uri="{FF2B5EF4-FFF2-40B4-BE49-F238E27FC236}">
                <a16:creationId xmlns:a16="http://schemas.microsoft.com/office/drawing/2014/main" id="{38658C07-1A18-4847-95E4-2E49A86FB4C9}"/>
              </a:ext>
            </a:extLst>
          </p:cNvPr>
          <p:cNvGraphicFramePr>
            <a:graphicFrameLocks/>
          </p:cNvGraphicFramePr>
          <p:nvPr/>
        </p:nvGraphicFramePr>
        <p:xfrm>
          <a:off x="838200" y="198215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4613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BF85-8C29-437D-9158-34EDAEC3891B}"/>
              </a:ext>
            </a:extLst>
          </p:cNvPr>
          <p:cNvSpPr>
            <a:spLocks noGrp="1"/>
          </p:cNvSpPr>
          <p:nvPr>
            <p:ph type="title"/>
          </p:nvPr>
        </p:nvSpPr>
        <p:spPr>
          <a:xfrm>
            <a:off x="1366160" y="1660121"/>
            <a:ext cx="9623404" cy="3305493"/>
          </a:xfrm>
        </p:spPr>
        <p:txBody>
          <a:bodyPr vert="horz" lIns="91440" tIns="45720" rIns="91440" bIns="45720" rtlCol="0" anchor="b">
            <a:normAutofit fontScale="90000"/>
          </a:bodyPr>
          <a:lstStyle/>
          <a:p>
            <a:r>
              <a:rPr lang="en-US" sz="8100" kern="1200" dirty="0">
                <a:solidFill>
                  <a:schemeClr val="tx1"/>
                </a:solidFill>
                <a:latin typeface="+mj-lt"/>
                <a:ea typeface="+mj-ea"/>
                <a:cs typeface="+mj-cs"/>
              </a:rPr>
              <a:t>IMPROVING OUD treatment by moving more upstream</a:t>
            </a:r>
          </a:p>
        </p:txBody>
      </p:sp>
    </p:spTree>
    <p:extLst>
      <p:ext uri="{BB962C8B-B14F-4D97-AF65-F5344CB8AC3E}">
        <p14:creationId xmlns:p14="http://schemas.microsoft.com/office/powerpoint/2010/main" val="2343338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725A-DC12-42DC-ADC3-6FE26087C52E}"/>
              </a:ext>
            </a:extLst>
          </p:cNvPr>
          <p:cNvSpPr>
            <a:spLocks noGrp="1"/>
          </p:cNvSpPr>
          <p:nvPr>
            <p:ph type="title"/>
          </p:nvPr>
        </p:nvSpPr>
        <p:spPr>
          <a:xfrm>
            <a:off x="1366160" y="1660121"/>
            <a:ext cx="9623404" cy="3305493"/>
          </a:xfrm>
        </p:spPr>
        <p:txBody>
          <a:bodyPr vert="horz" lIns="91440" tIns="45720" rIns="91440" bIns="45720" rtlCol="0" anchor="b">
            <a:normAutofit/>
          </a:bodyPr>
          <a:lstStyle/>
          <a:p>
            <a:r>
              <a:rPr lang="en-US" sz="6800" kern="1200" dirty="0">
                <a:solidFill>
                  <a:schemeClr val="tx1"/>
                </a:solidFill>
                <a:latin typeface="+mj-lt"/>
                <a:ea typeface="+mj-ea"/>
                <a:cs typeface="+mj-cs"/>
              </a:rPr>
              <a:t>Preventing &amp; Treating OUD</a:t>
            </a:r>
          </a:p>
        </p:txBody>
      </p:sp>
    </p:spTree>
    <p:extLst>
      <p:ext uri="{BB962C8B-B14F-4D97-AF65-F5344CB8AC3E}">
        <p14:creationId xmlns:p14="http://schemas.microsoft.com/office/powerpoint/2010/main" val="3842572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A9AF-14C7-48BA-826C-A7639112349C}"/>
              </a:ext>
            </a:extLst>
          </p:cNvPr>
          <p:cNvSpPr>
            <a:spLocks noGrp="1"/>
          </p:cNvSpPr>
          <p:nvPr>
            <p:ph type="title"/>
          </p:nvPr>
        </p:nvSpPr>
        <p:spPr/>
        <p:txBody>
          <a:bodyPr/>
          <a:lstStyle/>
          <a:p>
            <a:r>
              <a:rPr lang="en-US" dirty="0"/>
              <a:t>Opioid Use Prevention Programs</a:t>
            </a:r>
          </a:p>
        </p:txBody>
      </p:sp>
      <p:graphicFrame>
        <p:nvGraphicFramePr>
          <p:cNvPr id="8" name="Content Placeholder 2">
            <a:extLst>
              <a:ext uri="{FF2B5EF4-FFF2-40B4-BE49-F238E27FC236}">
                <a16:creationId xmlns:a16="http://schemas.microsoft.com/office/drawing/2014/main" id="{DE5AEE2F-0A62-4A5E-8A54-65789D507282}"/>
              </a:ext>
            </a:extLst>
          </p:cNvPr>
          <p:cNvGraphicFramePr>
            <a:graphicFrameLocks noGrp="1"/>
          </p:cNvGraphicFramePr>
          <p:nvPr>
            <p:ph idx="1"/>
          </p:nvPr>
        </p:nvGraphicFramePr>
        <p:xfrm>
          <a:off x="962198" y="1956871"/>
          <a:ext cx="1026760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543EF76B-DF5C-4898-A27E-3D70372E7CB7}"/>
              </a:ext>
            </a:extLst>
          </p:cNvPr>
          <p:cNvSpPr txBox="1"/>
          <p:nvPr/>
        </p:nvSpPr>
        <p:spPr>
          <a:xfrm>
            <a:off x="7971183" y="6308209"/>
            <a:ext cx="4220817" cy="369332"/>
          </a:xfrm>
          <a:prstGeom prst="rect">
            <a:avLst/>
          </a:prstGeom>
          <a:noFill/>
        </p:spPr>
        <p:txBody>
          <a:bodyPr wrap="square" rtlCol="0">
            <a:spAutoFit/>
          </a:bodyPr>
          <a:lstStyle/>
          <a:p>
            <a:r>
              <a:rPr lang="en-US" dirty="0"/>
              <a:t>Prado et al., 2012; Ramos et al., 2018</a:t>
            </a:r>
          </a:p>
        </p:txBody>
      </p:sp>
    </p:spTree>
    <p:extLst>
      <p:ext uri="{BB962C8B-B14F-4D97-AF65-F5344CB8AC3E}">
        <p14:creationId xmlns:p14="http://schemas.microsoft.com/office/powerpoint/2010/main" val="3298414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A9AF-14C7-48BA-826C-A7639112349C}"/>
              </a:ext>
            </a:extLst>
          </p:cNvPr>
          <p:cNvSpPr>
            <a:spLocks noGrp="1"/>
          </p:cNvSpPr>
          <p:nvPr>
            <p:ph type="title"/>
          </p:nvPr>
        </p:nvSpPr>
        <p:spPr>
          <a:xfrm>
            <a:off x="2851958" y="-208757"/>
            <a:ext cx="6488084" cy="1325563"/>
          </a:xfrm>
        </p:spPr>
        <p:txBody>
          <a:bodyPr>
            <a:normAutofit/>
          </a:bodyPr>
          <a:lstStyle/>
          <a:p>
            <a:r>
              <a:rPr lang="en-US" sz="3800" dirty="0"/>
              <a:t>Overview of OUD Treatments</a:t>
            </a:r>
          </a:p>
        </p:txBody>
      </p:sp>
      <p:graphicFrame>
        <p:nvGraphicFramePr>
          <p:cNvPr id="5" name="Content Placeholder 4">
            <a:extLst>
              <a:ext uri="{FF2B5EF4-FFF2-40B4-BE49-F238E27FC236}">
                <a16:creationId xmlns:a16="http://schemas.microsoft.com/office/drawing/2014/main" id="{C0A3D4CD-2AC5-4749-A2EB-6633AC6F3021}"/>
              </a:ext>
            </a:extLst>
          </p:cNvPr>
          <p:cNvGraphicFramePr>
            <a:graphicFrameLocks noGrp="1"/>
          </p:cNvGraphicFramePr>
          <p:nvPr>
            <p:ph idx="1"/>
          </p:nvPr>
        </p:nvGraphicFramePr>
        <p:xfrm>
          <a:off x="181181" y="948906"/>
          <a:ext cx="11438626" cy="5455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EF4C87D0-091C-4342-B193-6423A6345417}"/>
              </a:ext>
            </a:extLst>
          </p:cNvPr>
          <p:cNvSpPr txBox="1"/>
          <p:nvPr/>
        </p:nvSpPr>
        <p:spPr>
          <a:xfrm>
            <a:off x="10378440" y="6403975"/>
            <a:ext cx="1950720" cy="369332"/>
          </a:xfrm>
          <a:prstGeom prst="rect">
            <a:avLst/>
          </a:prstGeom>
          <a:noFill/>
        </p:spPr>
        <p:txBody>
          <a:bodyPr wrap="square" rtlCol="0">
            <a:spAutoFit/>
          </a:bodyPr>
          <a:lstStyle/>
          <a:p>
            <a:r>
              <a:rPr lang="en-US" dirty="0"/>
              <a:t>SAMHSA, 2020</a:t>
            </a:r>
          </a:p>
        </p:txBody>
      </p:sp>
    </p:spTree>
    <p:extLst>
      <p:ext uri="{BB962C8B-B14F-4D97-AF65-F5344CB8AC3E}">
        <p14:creationId xmlns:p14="http://schemas.microsoft.com/office/powerpoint/2010/main" val="397737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BF85-8C29-437D-9158-34EDAEC3891B}"/>
              </a:ext>
            </a:extLst>
          </p:cNvPr>
          <p:cNvSpPr>
            <a:spLocks noGrp="1"/>
          </p:cNvSpPr>
          <p:nvPr>
            <p:ph type="title"/>
          </p:nvPr>
        </p:nvSpPr>
        <p:spPr>
          <a:xfrm>
            <a:off x="1403738" y="1121502"/>
            <a:ext cx="9623404" cy="3305493"/>
          </a:xfrm>
        </p:spPr>
        <p:txBody>
          <a:bodyPr vert="horz" lIns="91440" tIns="45720" rIns="91440" bIns="45720" rtlCol="0" anchor="b">
            <a:normAutofit/>
          </a:bodyPr>
          <a:lstStyle/>
          <a:p>
            <a:r>
              <a:rPr lang="en-US" sz="5400" kern="1200" dirty="0">
                <a:solidFill>
                  <a:schemeClr val="tx1"/>
                </a:solidFill>
                <a:latin typeface="+mj-lt"/>
                <a:ea typeface="+mj-ea"/>
                <a:cs typeface="+mj-cs"/>
              </a:rPr>
              <a:t>The impact of Medicaid plans on access to, and quality of, </a:t>
            </a:r>
            <a:r>
              <a:rPr lang="en-US" sz="5400" kern="1200" dirty="0" err="1">
                <a:solidFill>
                  <a:schemeClr val="tx1"/>
                </a:solidFill>
                <a:latin typeface="+mj-lt"/>
                <a:ea typeface="+mj-ea"/>
                <a:cs typeface="+mj-cs"/>
              </a:rPr>
              <a:t>sud</a:t>
            </a:r>
            <a:r>
              <a:rPr lang="en-US" sz="5400" kern="1200" dirty="0">
                <a:solidFill>
                  <a:schemeClr val="tx1"/>
                </a:solidFill>
                <a:latin typeface="+mj-lt"/>
                <a:ea typeface="+mj-ea"/>
                <a:cs typeface="+mj-cs"/>
              </a:rPr>
              <a:t> treatment</a:t>
            </a:r>
          </a:p>
        </p:txBody>
      </p:sp>
      <p:sp>
        <p:nvSpPr>
          <p:cNvPr id="4" name="TextBox 3">
            <a:extLst>
              <a:ext uri="{FF2B5EF4-FFF2-40B4-BE49-F238E27FC236}">
                <a16:creationId xmlns:a16="http://schemas.microsoft.com/office/drawing/2014/main" id="{D7071F6E-58B4-948A-2D52-74A1CC462DCB}"/>
              </a:ext>
            </a:extLst>
          </p:cNvPr>
          <p:cNvSpPr txBox="1"/>
          <p:nvPr/>
        </p:nvSpPr>
        <p:spPr>
          <a:xfrm>
            <a:off x="3529207" y="4426995"/>
            <a:ext cx="6106438" cy="523220"/>
          </a:xfrm>
          <a:prstGeom prst="rect">
            <a:avLst/>
          </a:prstGeom>
          <a:noFill/>
        </p:spPr>
        <p:txBody>
          <a:bodyPr wrap="square">
            <a:spAutoFit/>
          </a:bodyPr>
          <a:lstStyle/>
          <a:p>
            <a:r>
              <a:rPr lang="en-US" sz="2800" kern="1200" dirty="0">
                <a:solidFill>
                  <a:schemeClr val="tx1"/>
                </a:solidFill>
                <a:latin typeface="+mj-lt"/>
                <a:ea typeface="+mj-ea"/>
                <a:cs typeface="+mj-cs"/>
              </a:rPr>
              <a:t>NIDA R01 (PI: ALEGRIA) </a:t>
            </a:r>
            <a:endParaRPr lang="en-US" sz="2800" dirty="0"/>
          </a:p>
        </p:txBody>
      </p:sp>
    </p:spTree>
    <p:extLst>
      <p:ext uri="{BB962C8B-B14F-4D97-AF65-F5344CB8AC3E}">
        <p14:creationId xmlns:p14="http://schemas.microsoft.com/office/powerpoint/2010/main" val="2159127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C7452BEE-1A0A-5DED-57BF-1963A771A520}"/>
              </a:ext>
            </a:extLst>
          </p:cNvPr>
          <p:cNvGraphicFramePr/>
          <p:nvPr>
            <p:extLst>
              <p:ext uri="{D42A27DB-BD31-4B8C-83A1-F6EECF244321}">
                <p14:modId xmlns:p14="http://schemas.microsoft.com/office/powerpoint/2010/main" val="2587703592"/>
              </p:ext>
            </p:extLst>
          </p:nvPr>
        </p:nvGraphicFramePr>
        <p:xfrm>
          <a:off x="1256747" y="620274"/>
          <a:ext cx="9388061" cy="5532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916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3924-A0AF-4506-8592-26B90D14C82F}"/>
              </a:ext>
            </a:extLst>
          </p:cNvPr>
          <p:cNvSpPr>
            <a:spLocks noGrp="1"/>
          </p:cNvSpPr>
          <p:nvPr>
            <p:ph type="title"/>
          </p:nvPr>
        </p:nvSpPr>
        <p:spPr>
          <a:xfrm>
            <a:off x="1071836" y="292387"/>
            <a:ext cx="10596703" cy="1478570"/>
          </a:xfrm>
        </p:spPr>
        <p:txBody>
          <a:bodyPr/>
          <a:lstStyle/>
          <a:p>
            <a:r>
              <a:rPr lang="en-US" dirty="0"/>
              <a:t>Medicaid’s Role in ameliorating or sustaining treatment disparities </a:t>
            </a:r>
          </a:p>
        </p:txBody>
      </p:sp>
      <p:sp>
        <p:nvSpPr>
          <p:cNvPr id="3" name="Content Placeholder 2">
            <a:extLst>
              <a:ext uri="{FF2B5EF4-FFF2-40B4-BE49-F238E27FC236}">
                <a16:creationId xmlns:a16="http://schemas.microsoft.com/office/drawing/2014/main" id="{3FA4DCDD-47C6-4BD1-B767-775CD6E8A408}"/>
              </a:ext>
            </a:extLst>
          </p:cNvPr>
          <p:cNvSpPr>
            <a:spLocks noGrp="1"/>
          </p:cNvSpPr>
          <p:nvPr>
            <p:ph idx="1"/>
          </p:nvPr>
        </p:nvSpPr>
        <p:spPr>
          <a:xfrm>
            <a:off x="1071836" y="1957100"/>
            <a:ext cx="10288588" cy="4608513"/>
          </a:xfrm>
        </p:spPr>
        <p:txBody>
          <a:bodyPr>
            <a:normAutofit fontScale="92500" lnSpcReduction="10000"/>
          </a:bodyPr>
          <a:lstStyle/>
          <a:p>
            <a:r>
              <a:rPr lang="en-US" dirty="0"/>
              <a:t>We evaluated Medicaid claims of N = 159, 016 adults who were randomly assigned to a Medicaid managed care plan </a:t>
            </a:r>
          </a:p>
          <a:p>
            <a:pPr algn="l"/>
            <a:r>
              <a:rPr lang="en-US" dirty="0"/>
              <a:t> </a:t>
            </a:r>
            <a:r>
              <a:rPr lang="en-US" b="0" i="0" u="none" strike="noStrike" baseline="0" dirty="0"/>
              <a:t>All plans achieved less than 50% (range, 0%-62.1%) on most performance measures.</a:t>
            </a:r>
          </a:p>
          <a:p>
            <a:pPr lvl="1"/>
            <a:r>
              <a:rPr lang="en-US" b="0" i="0" u="none" strike="noStrike" baseline="0" dirty="0"/>
              <a:t>Engagement in opioid use disorder pharmacotherapy was the only indicator to surpass 50%, at 58% on average from 2009 to 2017</a:t>
            </a:r>
          </a:p>
          <a:p>
            <a:pPr algn="l"/>
            <a:r>
              <a:rPr lang="en-US" b="0" i="0" u="none" strike="noStrike" baseline="0" dirty="0"/>
              <a:t>There was significant expenditure variation among plans, with several plans with low spending on SUD services</a:t>
            </a:r>
          </a:p>
          <a:p>
            <a:pPr algn="l"/>
            <a:r>
              <a:rPr lang="en-US" dirty="0"/>
              <a:t>In a follow-up study, we found some treatment disparities among Asians and Latinos, but not Blacks enrollees </a:t>
            </a:r>
          </a:p>
          <a:p>
            <a:pPr lvl="1"/>
            <a:r>
              <a:rPr lang="en-US" sz="2100" dirty="0"/>
              <a:t>Lack of culturally and linguistically matched services </a:t>
            </a:r>
          </a:p>
          <a:p>
            <a:pPr lvl="1"/>
            <a:r>
              <a:rPr lang="en-US" sz="2100" dirty="0"/>
              <a:t>Geography explained some of the disparity for Asian enrollees </a:t>
            </a:r>
          </a:p>
          <a:p>
            <a:pPr lvl="1"/>
            <a:endParaRPr lang="en-US" dirty="0"/>
          </a:p>
        </p:txBody>
      </p:sp>
      <p:sp>
        <p:nvSpPr>
          <p:cNvPr id="6" name="TextBox 5">
            <a:extLst>
              <a:ext uri="{FF2B5EF4-FFF2-40B4-BE49-F238E27FC236}">
                <a16:creationId xmlns:a16="http://schemas.microsoft.com/office/drawing/2014/main" id="{3A70DB1E-70D7-4A8C-AED6-C0665396C21B}"/>
              </a:ext>
            </a:extLst>
          </p:cNvPr>
          <p:cNvSpPr txBox="1"/>
          <p:nvPr/>
        </p:nvSpPr>
        <p:spPr>
          <a:xfrm>
            <a:off x="7123742" y="6352925"/>
            <a:ext cx="5619893" cy="707886"/>
          </a:xfrm>
          <a:prstGeom prst="rect">
            <a:avLst/>
          </a:prstGeom>
          <a:noFill/>
        </p:spPr>
        <p:txBody>
          <a:bodyPr wrap="square" rtlCol="0">
            <a:spAutoFit/>
          </a:bodyPr>
          <a:lstStyle/>
          <a:p>
            <a:endParaRPr lang="en-US" sz="1000" dirty="0"/>
          </a:p>
          <a:p>
            <a:r>
              <a:rPr lang="en-US" dirty="0"/>
              <a:t>Sources:  </a:t>
            </a:r>
            <a:r>
              <a:rPr lang="en-US" dirty="0" err="1"/>
              <a:t>Alegría</a:t>
            </a:r>
            <a:r>
              <a:rPr lang="en-US" dirty="0"/>
              <a:t> et al., 2021 &amp; </a:t>
            </a:r>
            <a:r>
              <a:rPr lang="en-US" dirty="0" err="1"/>
              <a:t>Alegría</a:t>
            </a:r>
            <a:r>
              <a:rPr lang="en-US" dirty="0"/>
              <a:t> et al., 2021 </a:t>
            </a:r>
          </a:p>
          <a:p>
            <a:endParaRPr lang="en-US" sz="1200" dirty="0"/>
          </a:p>
        </p:txBody>
      </p:sp>
    </p:spTree>
    <p:extLst>
      <p:ext uri="{BB962C8B-B14F-4D97-AF65-F5344CB8AC3E}">
        <p14:creationId xmlns:p14="http://schemas.microsoft.com/office/powerpoint/2010/main" val="204452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3C95D-F1B7-DC6A-BA87-8840D417B4D6}"/>
              </a:ext>
            </a:extLst>
          </p:cNvPr>
          <p:cNvSpPr>
            <a:spLocks noGrp="1"/>
          </p:cNvSpPr>
          <p:nvPr>
            <p:ph type="title"/>
          </p:nvPr>
        </p:nvSpPr>
        <p:spPr>
          <a:xfrm>
            <a:off x="1141412" y="539005"/>
            <a:ext cx="9905998" cy="1478570"/>
          </a:xfrm>
        </p:spPr>
        <p:txBody>
          <a:bodyPr>
            <a:normAutofit/>
          </a:bodyPr>
          <a:lstStyle/>
          <a:p>
            <a:r>
              <a:rPr lang="en-US" sz="3200" dirty="0">
                <a:effectLst/>
                <a:ea typeface="Times New Roman" panose="02020603050405020304" pitchFamily="18" charset="0"/>
              </a:rPr>
              <a:t>Are there gaps in data or our understanding of the problems that are tracking the crisis?</a:t>
            </a:r>
            <a:endParaRPr lang="en-US" sz="3200" dirty="0"/>
          </a:p>
        </p:txBody>
      </p:sp>
      <p:sp>
        <p:nvSpPr>
          <p:cNvPr id="3" name="Content Placeholder 2">
            <a:extLst>
              <a:ext uri="{FF2B5EF4-FFF2-40B4-BE49-F238E27FC236}">
                <a16:creationId xmlns:a16="http://schemas.microsoft.com/office/drawing/2014/main" id="{83F3CFE9-8C7E-2DDB-DB19-D60EEE185264}"/>
              </a:ext>
            </a:extLst>
          </p:cNvPr>
          <p:cNvSpPr>
            <a:spLocks noGrp="1"/>
          </p:cNvSpPr>
          <p:nvPr>
            <p:ph idx="1"/>
          </p:nvPr>
        </p:nvSpPr>
        <p:spPr>
          <a:xfrm>
            <a:off x="1141412" y="1851922"/>
            <a:ext cx="9905999" cy="3541714"/>
          </a:xfrm>
        </p:spPr>
        <p:txBody>
          <a:bodyPr>
            <a:normAutofit lnSpcReduction="10000"/>
          </a:bodyPr>
          <a:lstStyle/>
          <a:p>
            <a:pPr algn="l"/>
            <a:r>
              <a:rPr lang="en-US" b="0" i="0" u="none" strike="noStrike" baseline="0" dirty="0"/>
              <a:t>A common challenge in analyzing disparities in Medicaid populations is missing or invalid codes for race/ethnicity information. </a:t>
            </a:r>
          </a:p>
          <a:p>
            <a:pPr lvl="1"/>
            <a:r>
              <a:rPr lang="en-US" b="0" i="0" u="none" strike="noStrike" baseline="0" dirty="0"/>
              <a:t>Racial/ethnic data are incomplete fo</a:t>
            </a:r>
            <a:r>
              <a:rPr lang="en-US" dirty="0"/>
              <a:t>r </a:t>
            </a:r>
            <a:r>
              <a:rPr lang="en-US" b="0" i="0" u="none" strike="noStrike" baseline="0" dirty="0"/>
              <a:t>∼70% of MMC care beneficiaries nationwide, and between 20% and 50% in NYS.</a:t>
            </a:r>
          </a:p>
          <a:p>
            <a:pPr algn="l"/>
            <a:r>
              <a:rPr lang="en-US" dirty="0"/>
              <a:t>We</a:t>
            </a:r>
            <a:r>
              <a:rPr lang="en-US" b="0" i="0" u="none" strike="noStrike" baseline="0" dirty="0"/>
              <a:t> combined the “Other and Hispanic categories” based on literature identifying this pattern for Hispanic populations and also cross referenced the % based on supplemental information from another Medicaid project in NYC which collects self-reported race and ethnicity.</a:t>
            </a:r>
          </a:p>
          <a:p>
            <a:pPr algn="l"/>
            <a:endParaRPr lang="en-US" dirty="0"/>
          </a:p>
        </p:txBody>
      </p:sp>
      <p:sp>
        <p:nvSpPr>
          <p:cNvPr id="4" name="TextBox 3">
            <a:extLst>
              <a:ext uri="{FF2B5EF4-FFF2-40B4-BE49-F238E27FC236}">
                <a16:creationId xmlns:a16="http://schemas.microsoft.com/office/drawing/2014/main" id="{7BF83AC5-85BA-6456-E773-85A4C0E10F89}"/>
              </a:ext>
            </a:extLst>
          </p:cNvPr>
          <p:cNvSpPr txBox="1"/>
          <p:nvPr/>
        </p:nvSpPr>
        <p:spPr>
          <a:xfrm>
            <a:off x="7123742" y="6352925"/>
            <a:ext cx="5619893" cy="707886"/>
          </a:xfrm>
          <a:prstGeom prst="rect">
            <a:avLst/>
          </a:prstGeom>
          <a:noFill/>
        </p:spPr>
        <p:txBody>
          <a:bodyPr wrap="square" rtlCol="0">
            <a:spAutoFit/>
          </a:bodyPr>
          <a:lstStyle/>
          <a:p>
            <a:endParaRPr lang="en-US" sz="1000" dirty="0"/>
          </a:p>
          <a:p>
            <a:r>
              <a:rPr lang="en-US" dirty="0"/>
              <a:t>Sources:  </a:t>
            </a:r>
            <a:r>
              <a:rPr lang="en-US" dirty="0" err="1"/>
              <a:t>Alegría</a:t>
            </a:r>
            <a:r>
              <a:rPr lang="en-US" dirty="0"/>
              <a:t> et al., 2021 &amp; </a:t>
            </a:r>
            <a:r>
              <a:rPr lang="en-US" dirty="0" err="1"/>
              <a:t>Alegría</a:t>
            </a:r>
            <a:r>
              <a:rPr lang="en-US" dirty="0"/>
              <a:t> et al., 2021 </a:t>
            </a:r>
          </a:p>
          <a:p>
            <a:endParaRPr lang="en-US" sz="1200" dirty="0"/>
          </a:p>
        </p:txBody>
      </p:sp>
    </p:spTree>
    <p:extLst>
      <p:ext uri="{BB962C8B-B14F-4D97-AF65-F5344CB8AC3E}">
        <p14:creationId xmlns:p14="http://schemas.microsoft.com/office/powerpoint/2010/main" val="66489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6BD31-0237-4393-870A-E8543306F957}"/>
              </a:ext>
            </a:extLst>
          </p:cNvPr>
          <p:cNvSpPr>
            <a:spLocks noGrp="1"/>
          </p:cNvSpPr>
          <p:nvPr>
            <p:ph type="title"/>
          </p:nvPr>
        </p:nvSpPr>
        <p:spPr/>
        <p:txBody>
          <a:bodyPr/>
          <a:lstStyle/>
          <a:p>
            <a:r>
              <a:rPr lang="en-US" dirty="0"/>
              <a:t>Medicaid’s Role in ameliorating or sustaining treatment disparities (</a:t>
            </a:r>
            <a:r>
              <a:rPr lang="en-US" dirty="0" err="1"/>
              <a:t>cont</a:t>
            </a:r>
            <a:r>
              <a:rPr lang="en-US" dirty="0"/>
              <a:t>…) </a:t>
            </a:r>
          </a:p>
        </p:txBody>
      </p:sp>
      <p:sp>
        <p:nvSpPr>
          <p:cNvPr id="3" name="Content Placeholder 2">
            <a:extLst>
              <a:ext uri="{FF2B5EF4-FFF2-40B4-BE49-F238E27FC236}">
                <a16:creationId xmlns:a16="http://schemas.microsoft.com/office/drawing/2014/main" id="{288FAFAC-F62B-4DB5-9DE7-50EAC429411A}"/>
              </a:ext>
            </a:extLst>
          </p:cNvPr>
          <p:cNvSpPr>
            <a:spLocks noGrp="1"/>
          </p:cNvSpPr>
          <p:nvPr>
            <p:ph idx="1"/>
          </p:nvPr>
        </p:nvSpPr>
        <p:spPr>
          <a:xfrm>
            <a:off x="1141412" y="2249487"/>
            <a:ext cx="10169591" cy="3725428"/>
          </a:xfrm>
        </p:spPr>
        <p:txBody>
          <a:bodyPr>
            <a:normAutofit fontScale="92500"/>
          </a:bodyPr>
          <a:lstStyle/>
          <a:p>
            <a:r>
              <a:rPr lang="en-US" dirty="0"/>
              <a:t>Patients and Clinicians emphasized that Medicaid is the best insurance to cover SUD treatment services: “</a:t>
            </a:r>
            <a:r>
              <a:rPr lang="en-US" b="0" i="0" u="none" strike="noStrike" baseline="0" dirty="0"/>
              <a:t>Medicaid seems to be the gold card here” </a:t>
            </a:r>
          </a:p>
          <a:p>
            <a:r>
              <a:rPr lang="en-US" dirty="0"/>
              <a:t>Bureaucratic challenges that lead to lapses in coverage and gaps in care: income fluctuations, transitions from jail or prison, address requirements, switching managed care and clinic no longer accepting their insurances, failure to address social needs</a:t>
            </a:r>
          </a:p>
          <a:p>
            <a:r>
              <a:rPr lang="en-US" dirty="0"/>
              <a:t>Peer support services are perceived as a key component for substance use disorder treatment engagement and should be incorporated as a billable service under Medicaid</a:t>
            </a:r>
          </a:p>
          <a:p>
            <a:endParaRPr lang="en-US" sz="1800" dirty="0">
              <a:solidFill>
                <a:srgbClr val="000000"/>
              </a:solidFill>
              <a:latin typeface="Charis SIL"/>
            </a:endParaRPr>
          </a:p>
          <a:p>
            <a:endParaRPr lang="en-US" sz="1800" dirty="0"/>
          </a:p>
        </p:txBody>
      </p:sp>
      <p:sp>
        <p:nvSpPr>
          <p:cNvPr id="4" name="TextBox 3">
            <a:extLst>
              <a:ext uri="{FF2B5EF4-FFF2-40B4-BE49-F238E27FC236}">
                <a16:creationId xmlns:a16="http://schemas.microsoft.com/office/drawing/2014/main" id="{2A6718A0-02FA-485C-9168-3F59E0374F33}"/>
              </a:ext>
            </a:extLst>
          </p:cNvPr>
          <p:cNvSpPr txBox="1"/>
          <p:nvPr/>
        </p:nvSpPr>
        <p:spPr>
          <a:xfrm>
            <a:off x="6308732" y="5639317"/>
            <a:ext cx="5619893" cy="1200329"/>
          </a:xfrm>
          <a:prstGeom prst="rect">
            <a:avLst/>
          </a:prstGeom>
          <a:noFill/>
        </p:spPr>
        <p:txBody>
          <a:bodyPr wrap="square" rtlCol="0">
            <a:spAutoFit/>
          </a:bodyPr>
          <a:lstStyle/>
          <a:p>
            <a:endParaRPr lang="en-US" dirty="0"/>
          </a:p>
          <a:p>
            <a:pPr algn="l"/>
            <a:r>
              <a:rPr lang="en-US" dirty="0"/>
              <a:t>Sources: Zhen-Duan et al. (2021) &amp; Falgas-</a:t>
            </a:r>
            <a:r>
              <a:rPr lang="en-US" dirty="0" err="1"/>
              <a:t>Bagué</a:t>
            </a:r>
            <a:r>
              <a:rPr lang="en-US" dirty="0"/>
              <a:t>, Zhen-Duan, et al. (in press) </a:t>
            </a:r>
          </a:p>
          <a:p>
            <a:endParaRPr lang="en-US" dirty="0"/>
          </a:p>
        </p:txBody>
      </p:sp>
    </p:spTree>
    <p:extLst>
      <p:ext uri="{BB962C8B-B14F-4D97-AF65-F5344CB8AC3E}">
        <p14:creationId xmlns:p14="http://schemas.microsoft.com/office/powerpoint/2010/main" val="104443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947D972-AA97-4C68-9DA5-B6C596348686}"/>
              </a:ext>
            </a:extLst>
          </p:cNvPr>
          <p:cNvGraphicFramePr>
            <a:graphicFrameLocks noGrp="1"/>
          </p:cNvGraphicFramePr>
          <p:nvPr>
            <p:ph idx="1"/>
            <p:extLst>
              <p:ext uri="{D42A27DB-BD31-4B8C-83A1-F6EECF244321}">
                <p14:modId xmlns:p14="http://schemas.microsoft.com/office/powerpoint/2010/main" val="509488255"/>
              </p:ext>
            </p:extLst>
          </p:nvPr>
        </p:nvGraphicFramePr>
        <p:xfrm>
          <a:off x="1321904" y="1348395"/>
          <a:ext cx="9786731" cy="5155623"/>
        </p:xfrm>
        <a:graphic>
          <a:graphicData uri="http://schemas.openxmlformats.org/drawingml/2006/table">
            <a:tbl>
              <a:tblPr firstRow="1" firstCol="1" bandRow="1">
                <a:tableStyleId>{5C22544A-7EE6-4342-B048-85BDC9FD1C3A}</a:tableStyleId>
              </a:tblPr>
              <a:tblGrid>
                <a:gridCol w="4767894">
                  <a:extLst>
                    <a:ext uri="{9D8B030D-6E8A-4147-A177-3AD203B41FA5}">
                      <a16:colId xmlns:a16="http://schemas.microsoft.com/office/drawing/2014/main" val="3725013661"/>
                    </a:ext>
                  </a:extLst>
                </a:gridCol>
                <a:gridCol w="5018837">
                  <a:extLst>
                    <a:ext uri="{9D8B030D-6E8A-4147-A177-3AD203B41FA5}">
                      <a16:colId xmlns:a16="http://schemas.microsoft.com/office/drawing/2014/main" val="226042886"/>
                    </a:ext>
                  </a:extLst>
                </a:gridCol>
              </a:tblGrid>
              <a:tr h="514544">
                <a:tc>
                  <a:txBody>
                    <a:bodyPr/>
                    <a:lstStyle/>
                    <a:p>
                      <a:pPr marL="0" marR="0" algn="ctr">
                        <a:spcBef>
                          <a:spcPts val="0"/>
                        </a:spcBef>
                        <a:spcAft>
                          <a:spcPts val="0"/>
                        </a:spcAft>
                      </a:pPr>
                      <a:r>
                        <a:rPr lang="en-US" sz="1800" dirty="0">
                          <a:effectLst/>
                          <a:latin typeface="+mn-lt"/>
                        </a:rPr>
                        <a:t>Challenge areas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mn-lt"/>
                        </a:rPr>
                        <a:t>Suggestions for improvement</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3106759"/>
                  </a:ext>
                </a:extLst>
              </a:tr>
              <a:tr h="308680">
                <a:tc gridSpan="2">
                  <a:txBody>
                    <a:bodyPr/>
                    <a:lstStyle/>
                    <a:p>
                      <a:pPr marL="0" marR="0" algn="ctr">
                        <a:spcBef>
                          <a:spcPts val="0"/>
                        </a:spcBef>
                        <a:spcAft>
                          <a:spcPts val="0"/>
                        </a:spcAft>
                      </a:pPr>
                      <a:r>
                        <a:rPr lang="en-US" sz="1800" dirty="0">
                          <a:effectLst/>
                          <a:latin typeface="+mn-lt"/>
                        </a:rPr>
                        <a:t>Medication treatments (MT)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801896188"/>
                  </a:ext>
                </a:extLst>
              </a:tr>
              <a:tr h="4332399">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Buprenorphine prescribing and distribution is not uniform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Buprenorphine requiring prior authorizations causing treatment lags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Lack of available prescribers – some places have 1 prescriber once a week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Some waivered prescribers do not prescribe (afraid of DEA monitoring)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Waiver training are time-intensive and confusing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Some patients do not want medication and providers are limited in psychosocial intervention offerings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Not require waivers to prescribe buprenorphine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Pre-authorization should be easier to obtain or not required</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Making waivers training more accessible (e.g., trainings online)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NP and PA MAT administration could help with the shortage of providers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Incentivizing providers offering MT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rPr>
                        <a:t>Lower the bar to provide medications for opioid use disorder; starting medication in emergency department helps with engagement</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167089"/>
                  </a:ext>
                </a:extLst>
              </a:tr>
            </a:tbl>
          </a:graphicData>
        </a:graphic>
      </p:graphicFrame>
      <p:sp>
        <p:nvSpPr>
          <p:cNvPr id="7" name="TextBox 6">
            <a:extLst>
              <a:ext uri="{FF2B5EF4-FFF2-40B4-BE49-F238E27FC236}">
                <a16:creationId xmlns:a16="http://schemas.microsoft.com/office/drawing/2014/main" id="{F0C5C2D1-C85C-4F99-A818-5C6E0E3597FA}"/>
              </a:ext>
            </a:extLst>
          </p:cNvPr>
          <p:cNvSpPr txBox="1"/>
          <p:nvPr/>
        </p:nvSpPr>
        <p:spPr>
          <a:xfrm>
            <a:off x="7123742" y="6352925"/>
            <a:ext cx="5619893" cy="707886"/>
          </a:xfrm>
          <a:prstGeom prst="rect">
            <a:avLst/>
          </a:prstGeom>
          <a:noFill/>
        </p:spPr>
        <p:txBody>
          <a:bodyPr wrap="square" rtlCol="0">
            <a:spAutoFit/>
          </a:bodyPr>
          <a:lstStyle/>
          <a:p>
            <a:endParaRPr lang="en-US" sz="1000" dirty="0"/>
          </a:p>
          <a:p>
            <a:r>
              <a:rPr lang="en-US" dirty="0"/>
              <a:t>Sources:  </a:t>
            </a:r>
            <a:r>
              <a:rPr lang="en-US" dirty="0" err="1"/>
              <a:t>Alegría</a:t>
            </a:r>
            <a:r>
              <a:rPr lang="en-US" dirty="0"/>
              <a:t> et al. (in preparation) </a:t>
            </a:r>
          </a:p>
          <a:p>
            <a:endParaRPr lang="en-US" sz="1200" dirty="0"/>
          </a:p>
        </p:txBody>
      </p:sp>
      <p:sp>
        <p:nvSpPr>
          <p:cNvPr id="3" name="TextBox 2">
            <a:extLst>
              <a:ext uri="{FF2B5EF4-FFF2-40B4-BE49-F238E27FC236}">
                <a16:creationId xmlns:a16="http://schemas.microsoft.com/office/drawing/2014/main" id="{47CF8391-D475-E98D-C2F6-46649C8BF739}"/>
              </a:ext>
            </a:extLst>
          </p:cNvPr>
          <p:cNvSpPr txBox="1"/>
          <p:nvPr/>
        </p:nvSpPr>
        <p:spPr>
          <a:xfrm>
            <a:off x="1229553" y="271177"/>
            <a:ext cx="9971432" cy="584775"/>
          </a:xfrm>
          <a:prstGeom prst="rect">
            <a:avLst/>
          </a:prstGeom>
          <a:noFill/>
        </p:spPr>
        <p:txBody>
          <a:bodyPr wrap="square">
            <a:spAutoFit/>
          </a:bodyPr>
          <a:lstStyle/>
          <a:p>
            <a:pPr marL="0" marR="0" algn="ctr">
              <a:spcBef>
                <a:spcPts val="0"/>
              </a:spcBef>
              <a:spcAft>
                <a:spcPts val="0"/>
              </a:spcAft>
            </a:pPr>
            <a:r>
              <a:rPr lang="en-US" sz="3200" dirty="0">
                <a:effectLst/>
                <a:latin typeface="Calibri" panose="020F0502020204030204" pitchFamily="34" charset="0"/>
                <a:ea typeface="Times New Roman" panose="02020603050405020304" pitchFamily="18" charset="0"/>
              </a:rPr>
              <a:t>Challenges and areas to tackle</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3123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2CB18D-AF9F-4F30-B846-B11E1ECD3795}"/>
              </a:ext>
            </a:extLst>
          </p:cNvPr>
          <p:cNvGraphicFramePr>
            <a:graphicFrameLocks noGrp="1"/>
          </p:cNvGraphicFramePr>
          <p:nvPr>
            <p:ph idx="1"/>
            <p:extLst>
              <p:ext uri="{D42A27DB-BD31-4B8C-83A1-F6EECF244321}">
                <p14:modId xmlns:p14="http://schemas.microsoft.com/office/powerpoint/2010/main" val="2597886158"/>
              </p:ext>
            </p:extLst>
          </p:nvPr>
        </p:nvGraphicFramePr>
        <p:xfrm>
          <a:off x="1270552" y="274438"/>
          <a:ext cx="10127974" cy="5812409"/>
        </p:xfrm>
        <a:graphic>
          <a:graphicData uri="http://schemas.openxmlformats.org/drawingml/2006/table">
            <a:tbl>
              <a:tblPr firstRow="1" firstCol="1" bandRow="1">
                <a:tableStyleId>{5C22544A-7EE6-4342-B048-85BDC9FD1C3A}</a:tableStyleId>
              </a:tblPr>
              <a:tblGrid>
                <a:gridCol w="4934140">
                  <a:extLst>
                    <a:ext uri="{9D8B030D-6E8A-4147-A177-3AD203B41FA5}">
                      <a16:colId xmlns:a16="http://schemas.microsoft.com/office/drawing/2014/main" val="2504856341"/>
                    </a:ext>
                  </a:extLst>
                </a:gridCol>
                <a:gridCol w="5193834">
                  <a:extLst>
                    <a:ext uri="{9D8B030D-6E8A-4147-A177-3AD203B41FA5}">
                      <a16:colId xmlns:a16="http://schemas.microsoft.com/office/drawing/2014/main" val="1280150555"/>
                    </a:ext>
                  </a:extLst>
                </a:gridCol>
              </a:tblGrid>
              <a:tr h="172835">
                <a:tc>
                  <a:txBody>
                    <a:bodyPr/>
                    <a:lstStyle/>
                    <a:p>
                      <a:pPr marL="0" marR="0" algn="ctr">
                        <a:spcBef>
                          <a:spcPts val="0"/>
                        </a:spcBef>
                        <a:spcAft>
                          <a:spcPts val="0"/>
                        </a:spcAft>
                      </a:pPr>
                      <a:r>
                        <a:rPr lang="en-US" sz="1800">
                          <a:effectLst/>
                        </a:rPr>
                        <a:t>Challenge areas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1919" marR="51919" marT="0" marB="0"/>
                </a:tc>
                <a:tc>
                  <a:txBody>
                    <a:bodyPr/>
                    <a:lstStyle/>
                    <a:p>
                      <a:pPr marL="0" marR="0" algn="ctr">
                        <a:spcBef>
                          <a:spcPts val="0"/>
                        </a:spcBef>
                        <a:spcAft>
                          <a:spcPts val="0"/>
                        </a:spcAft>
                      </a:pPr>
                      <a:r>
                        <a:rPr lang="en-US" sz="1800">
                          <a:effectLst/>
                        </a:rPr>
                        <a:t>Suggestions for improvement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1919" marR="51919" marT="0" marB="0"/>
                </a:tc>
                <a:extLst>
                  <a:ext uri="{0D108BD9-81ED-4DB2-BD59-A6C34878D82A}">
                    <a16:rowId xmlns:a16="http://schemas.microsoft.com/office/drawing/2014/main" val="1569745746"/>
                  </a:ext>
                </a:extLst>
              </a:tr>
              <a:tr h="188438">
                <a:tc gridSpan="2">
                  <a:txBody>
                    <a:bodyPr/>
                    <a:lstStyle/>
                    <a:p>
                      <a:pPr marL="0" marR="0" algn="ctr">
                        <a:spcBef>
                          <a:spcPts val="0"/>
                        </a:spcBef>
                        <a:spcAft>
                          <a:spcPts val="0"/>
                        </a:spcAft>
                      </a:pPr>
                      <a:r>
                        <a:rPr lang="en-US" sz="1800">
                          <a:effectLst/>
                        </a:rPr>
                        <a:t>Responsiveness to patient needs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1919" marR="51919" marT="0" marB="0"/>
                </a:tc>
                <a:tc hMerge="1">
                  <a:txBody>
                    <a:bodyPr/>
                    <a:lstStyle/>
                    <a:p>
                      <a:endParaRPr lang="en-US"/>
                    </a:p>
                  </a:txBody>
                  <a:tcPr/>
                </a:tc>
                <a:extLst>
                  <a:ext uri="{0D108BD9-81ED-4DB2-BD59-A6C34878D82A}">
                    <a16:rowId xmlns:a16="http://schemas.microsoft.com/office/drawing/2014/main" val="4011728397"/>
                  </a:ext>
                </a:extLst>
              </a:tr>
              <a:tr h="4201461">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rPr>
                        <a:t>Patients are not returning after receiving diagnosis because they’re not being provided a service that is valued by them; being disconnected from patients’ needs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Difficult to reach Medicaid plan customer service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Clinics may be seeing people that are more stable (whites) than racial minorities that are experiencing violence and instability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Clinician language barriers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Prior authorization for controlled medications for co-occurring conditions is a barrier (e.g., Xanax)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Patient said that plans have made it harder to obtain medication</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Some providers see SUD an attitude problem rather than a chronic illness (stigma) </a:t>
                      </a:r>
                    </a:p>
                    <a:p>
                      <a:pPr marL="0" marR="0">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19" marR="51919"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rPr>
                        <a:t>Embracing harm reduction strategies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Meeting patients where they are— at shelters or in the community</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Peer specialists in emergency rooms to help them with navigation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Increasing warm handoffs within the hospital (or hot handoffs- physically bringing them to the next provider)</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Need to integrate services (behavioral and physical health)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Making sure that there’s investment in hiring providers that are a racial/cultural match of  intended population.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19" marR="51919" marT="0" marB="0"/>
                </a:tc>
                <a:extLst>
                  <a:ext uri="{0D108BD9-81ED-4DB2-BD59-A6C34878D82A}">
                    <a16:rowId xmlns:a16="http://schemas.microsoft.com/office/drawing/2014/main" val="1156975021"/>
                  </a:ext>
                </a:extLst>
              </a:tr>
            </a:tbl>
          </a:graphicData>
        </a:graphic>
      </p:graphicFrame>
    </p:spTree>
    <p:extLst>
      <p:ext uri="{BB962C8B-B14F-4D97-AF65-F5344CB8AC3E}">
        <p14:creationId xmlns:p14="http://schemas.microsoft.com/office/powerpoint/2010/main" val="281499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97471AD-3740-4758-A263-C54A694AD9D3}"/>
              </a:ext>
            </a:extLst>
          </p:cNvPr>
          <p:cNvSpPr>
            <a:spLocks noGrp="1"/>
          </p:cNvSpPr>
          <p:nvPr>
            <p:ph type="title" idx="4294967295"/>
          </p:nvPr>
        </p:nvSpPr>
        <p:spPr>
          <a:xfrm>
            <a:off x="862156" y="1649015"/>
            <a:ext cx="9891713" cy="2916238"/>
          </a:xfrm>
        </p:spPr>
        <p:txBody>
          <a:bodyPr vert="horz" lIns="91440" tIns="45720" rIns="91440" bIns="45720" rtlCol="0" anchor="b">
            <a:normAutofit fontScale="90000"/>
          </a:bodyPr>
          <a:lstStyle/>
          <a:p>
            <a:pPr algn="ctr"/>
            <a:r>
              <a:rPr lang="en-US" sz="5300" dirty="0">
                <a:solidFill>
                  <a:schemeClr val="bg1"/>
                </a:solidFill>
              </a:rPr>
              <a:t>Thank You!</a:t>
            </a:r>
            <a:br>
              <a:rPr lang="en-US" sz="5300" dirty="0">
                <a:solidFill>
                  <a:schemeClr val="bg1"/>
                </a:solidFill>
              </a:rPr>
            </a:br>
            <a:br>
              <a:rPr lang="en-US" sz="4200" dirty="0">
                <a:solidFill>
                  <a:schemeClr val="bg1"/>
                </a:solidFill>
              </a:rPr>
            </a:br>
            <a:r>
              <a:rPr lang="en-US" sz="4200" dirty="0">
                <a:solidFill>
                  <a:schemeClr val="bg1"/>
                </a:solidFill>
              </a:rPr>
              <a:t>Jenny </a:t>
            </a:r>
            <a:r>
              <a:rPr lang="en-US" sz="4200" dirty="0" err="1">
                <a:solidFill>
                  <a:schemeClr val="bg1"/>
                </a:solidFill>
              </a:rPr>
              <a:t>zhen</a:t>
            </a:r>
            <a:r>
              <a:rPr lang="en-US" sz="4200" dirty="0">
                <a:solidFill>
                  <a:schemeClr val="bg1"/>
                </a:solidFill>
              </a:rPr>
              <a:t>-duan, PhD </a:t>
            </a:r>
            <a:br>
              <a:rPr lang="en-US" sz="4200" dirty="0">
                <a:solidFill>
                  <a:schemeClr val="bg1"/>
                </a:solidFill>
              </a:rPr>
            </a:br>
            <a:r>
              <a:rPr lang="en-US" sz="4200" dirty="0">
                <a:solidFill>
                  <a:schemeClr val="bg1"/>
                </a:solidFill>
                <a:hlinkClick r:id="rId3">
                  <a:extLst>
                    <a:ext uri="{A12FA001-AC4F-418D-AE19-62706E023703}">
                      <ahyp:hlinkClr xmlns:ahyp="http://schemas.microsoft.com/office/drawing/2018/hyperlinkcolor" val="tx"/>
                    </a:ext>
                  </a:extLst>
                </a:hlinkClick>
              </a:rPr>
              <a:t>jzhen-duan@mgh.harvard.edu</a:t>
            </a:r>
            <a:br>
              <a:rPr lang="en-US" sz="4200" dirty="0">
                <a:solidFill>
                  <a:schemeClr val="bg1"/>
                </a:solidFill>
              </a:rPr>
            </a:br>
            <a:r>
              <a:rPr lang="en-US" sz="4200" dirty="0">
                <a:solidFill>
                  <a:schemeClr val="bg1"/>
                </a:solidFill>
              </a:rPr>
              <a:t>@</a:t>
            </a:r>
            <a:r>
              <a:rPr lang="en-US" sz="4200" dirty="0" err="1">
                <a:solidFill>
                  <a:schemeClr val="bg1"/>
                </a:solidFill>
              </a:rPr>
              <a:t>dRJENNYZD</a:t>
            </a:r>
            <a:br>
              <a:rPr lang="en-US" sz="4200" dirty="0">
                <a:solidFill>
                  <a:schemeClr val="bg1"/>
                </a:solidFill>
              </a:rPr>
            </a:br>
            <a:r>
              <a:rPr lang="en-US" sz="4200" dirty="0">
                <a:solidFill>
                  <a:schemeClr val="accent2"/>
                </a:solidFill>
              </a:rPr>
              <a:t> </a:t>
            </a:r>
          </a:p>
        </p:txBody>
      </p:sp>
      <p:pic>
        <p:nvPicPr>
          <p:cNvPr id="1026" name="Picture 2" descr="Twitter Logo and symbol, meaning, history, PNG, brand">
            <a:extLst>
              <a:ext uri="{FF2B5EF4-FFF2-40B4-BE49-F238E27FC236}">
                <a16:creationId xmlns:a16="http://schemas.microsoft.com/office/drawing/2014/main" id="{E465F64E-B1D3-EF73-4D3D-BFE2EC7C2B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3555510"/>
            <a:ext cx="580158" cy="4003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mail PNG Download, Email Logo, Icon, Email Symbol, @ PNG ...">
            <a:extLst>
              <a:ext uri="{FF2B5EF4-FFF2-40B4-BE49-F238E27FC236}">
                <a16:creationId xmlns:a16="http://schemas.microsoft.com/office/drawing/2014/main" id="{47ABDD95-9A93-A9C1-873B-880791D8F6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1708" y="2847108"/>
            <a:ext cx="581892" cy="581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216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1999</Words>
  <Application>Microsoft Office PowerPoint</Application>
  <PresentationFormat>Widescreen</PresentationFormat>
  <Paragraphs>168</Paragraphs>
  <Slides>16</Slides>
  <Notes>13</Notes>
  <HiddenSlides>3</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AdvOT1ef757c0</vt:lpstr>
      <vt:lpstr>AdvOTf9433e2d</vt:lpstr>
      <vt:lpstr>AdvOTf9433e2d+20</vt:lpstr>
      <vt:lpstr>AdvOTf9433e2d+fb</vt:lpstr>
      <vt:lpstr>Arial</vt:lpstr>
      <vt:lpstr>Calibri</vt:lpstr>
      <vt:lpstr>Charis SIL</vt:lpstr>
      <vt:lpstr>FranklinGothic-MediumItalic</vt:lpstr>
      <vt:lpstr>GuardianSansGR-Regular</vt:lpstr>
      <vt:lpstr>Roboto</vt:lpstr>
      <vt:lpstr>Symbol</vt:lpstr>
      <vt:lpstr>Tw Cen MT</vt:lpstr>
      <vt:lpstr>Circuit</vt:lpstr>
      <vt:lpstr>IMPROVING Opioid Use TREATMENT in Latino Communities through upstream partnerships</vt:lpstr>
      <vt:lpstr>The impact of Medicaid plans on access to, and quality of, sud treatment</vt:lpstr>
      <vt:lpstr>PowerPoint Presentation</vt:lpstr>
      <vt:lpstr>Medicaid’s Role in ameliorating or sustaining treatment disparities </vt:lpstr>
      <vt:lpstr>Are there gaps in data or our understanding of the problems that are tracking the crisis?</vt:lpstr>
      <vt:lpstr>Medicaid’s Role in ameliorating or sustaining treatment disparities (cont…) </vt:lpstr>
      <vt:lpstr>PowerPoint Presentation</vt:lpstr>
      <vt:lpstr>PowerPoint Presentation</vt:lpstr>
      <vt:lpstr>Thank You!  Jenny zhen-duan, PhD  jzhen-duan@mgh.harvard.edu @dRJENNYZD  </vt:lpstr>
      <vt:lpstr>Opioid Epidemic in Latinos</vt:lpstr>
      <vt:lpstr>UNMET NEED: Substance Use Services Among Racial/Ethnic Minorities </vt:lpstr>
      <vt:lpstr>Systemic barriers to quality behavioral healthcare for Latinx populations</vt:lpstr>
      <vt:lpstr>IMPROVING OUD treatment by moving more upstream</vt:lpstr>
      <vt:lpstr>Preventing &amp; Treating OUD</vt:lpstr>
      <vt:lpstr>Opioid Use Prevention Programs</vt:lpstr>
      <vt:lpstr>Overview of OUD Treatments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2022-01-21T13:48:57Z</dcterms:created>
  <dcterms:modified xsi:type="dcterms:W3CDTF">2023-03-02T16:01:57Z</dcterms:modified>
</cp:coreProperties>
</file>